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6" r:id="rId10"/>
    <p:sldId id="268" r:id="rId11"/>
    <p:sldId id="265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BCC9"/>
    <a:srgbClr val="698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64" autoAdjust="0"/>
    <p:restoredTop sz="94660"/>
  </p:normalViewPr>
  <p:slideViewPr>
    <p:cSldViewPr snapToGrid="0">
      <p:cViewPr>
        <p:scale>
          <a:sx n="113" d="100"/>
          <a:sy n="113" d="100"/>
        </p:scale>
        <p:origin x="5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841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5C1EB-4EFB-45F3-85FF-FBA5A80719F6}" type="datetimeFigureOut">
              <a:rPr lang="zh-CN" altLang="en-US" smtClean="0"/>
              <a:t>2025/11/2</a:t>
            </a:fld>
            <a:endParaRPr lang="zh-CN" altLang="en-US"/>
          </a:p>
        </p:txBody>
      </p:sp>
      <p:sp>
        <p:nvSpPr>
          <p:cNvPr id="1048842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843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844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845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5A2EA-FEBC-416A-986F-C40592D8E5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1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A2EA-FEBC-416A-986F-C40592D8E57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6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A2EA-FEBC-416A-986F-C40592D8E57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A2EA-FEBC-416A-986F-C40592D8E57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6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2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A2EA-FEBC-416A-986F-C40592D8E57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6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6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A2EA-FEBC-416A-986F-C40592D8E57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2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A2EA-FEBC-416A-986F-C40592D8E57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8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A2EA-FEBC-416A-986F-C40592D8E57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8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8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A2EA-FEBC-416A-986F-C40592D8E57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8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90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A2EA-FEBC-416A-986F-C40592D8E57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9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96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A2EA-FEBC-416A-986F-C40592D8E57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0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7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A2EA-FEBC-416A-986F-C40592D8E57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8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A2EA-FEBC-416A-986F-C40592D8E57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1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3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A2EA-FEBC-416A-986F-C40592D8E57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1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9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A2EA-FEBC-416A-986F-C40592D8E57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2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3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A2EA-FEBC-416A-986F-C40592D8E57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3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2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A2EA-FEBC-416A-986F-C40592D8E57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3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8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A2EA-FEBC-416A-986F-C40592D8E57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4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A2EA-FEBC-416A-986F-C40592D8E57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4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50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A2EA-FEBC-416A-986F-C40592D8E57F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4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5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56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A2EA-FEBC-416A-986F-C40592D8E57F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6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62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A2EA-FEBC-416A-986F-C40592D8E57F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6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68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A2EA-FEBC-416A-986F-C40592D8E57F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4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5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A2EA-FEBC-416A-986F-C40592D8E57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7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7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A2EA-FEBC-416A-986F-C40592D8E57F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7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80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A2EA-FEBC-416A-986F-C40592D8E57F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4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8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86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A2EA-FEBC-416A-986F-C40592D8E57F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8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90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A2EA-FEBC-416A-986F-C40592D8E57F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1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A2EA-FEBC-416A-986F-C40592D8E57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4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5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A2EA-FEBC-416A-986F-C40592D8E57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8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A2EA-FEBC-416A-986F-C40592D8E57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3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2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A2EA-FEBC-416A-986F-C40592D8E57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3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7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A2EA-FEBC-416A-986F-C40592D8E57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0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5A2EA-FEBC-416A-986F-C40592D8E57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56BF-143E-4C65-9D39-98F1AC0218B1}" type="datetimeFigureOut">
              <a:rPr lang="zh-CN" altLang="en-US" smtClean="0"/>
              <a:t>2025/11/2</a:t>
            </a:fld>
            <a:endParaRPr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74C7-9D56-46FC-A2FE-05DE5DB432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08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80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56BF-143E-4C65-9D39-98F1AC0218B1}" type="datetimeFigureOut">
              <a:rPr lang="zh-CN" altLang="en-US" smtClean="0"/>
              <a:t>2025/11/2</a:t>
            </a:fld>
            <a:endParaRPr lang="zh-CN" altLang="en-US"/>
          </a:p>
        </p:txBody>
      </p:sp>
      <p:sp>
        <p:nvSpPr>
          <p:cNvPr id="10488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74C7-9D56-46FC-A2FE-05DE5DB432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1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92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9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56BF-143E-4C65-9D39-98F1AC0218B1}" type="datetimeFigureOut">
              <a:rPr lang="zh-CN" altLang="en-US" smtClean="0"/>
              <a:t>2025/11/2</a:t>
            </a:fld>
            <a:endParaRPr lang="zh-CN" altLang="en-US"/>
          </a:p>
        </p:txBody>
      </p:sp>
      <p:sp>
        <p:nvSpPr>
          <p:cNvPr id="104879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9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74C7-9D56-46FC-A2FE-05DE5DB432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20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79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9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56BF-143E-4C65-9D39-98F1AC0218B1}" type="datetimeFigureOut">
              <a:rPr lang="zh-CN" altLang="en-US" smtClean="0"/>
              <a:t>2025/11/2</a:t>
            </a:fld>
            <a:endParaRPr lang="zh-CN" altLang="en-US"/>
          </a:p>
        </p:txBody>
      </p:sp>
      <p:sp>
        <p:nvSpPr>
          <p:cNvPr id="104879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0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74C7-9D56-46FC-A2FE-05DE5DB432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1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81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56BF-143E-4C65-9D39-98F1AC0218B1}" type="datetimeFigureOut">
              <a:rPr lang="zh-CN" altLang="en-US" smtClean="0"/>
              <a:t>2025/11/2</a:t>
            </a:fld>
            <a:endParaRPr lang="zh-CN" altLang="en-US"/>
          </a:p>
        </p:txBody>
      </p:sp>
      <p:sp>
        <p:nvSpPr>
          <p:cNvPr id="104881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74C7-9D56-46FC-A2FE-05DE5DB432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18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819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82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56BF-143E-4C65-9D39-98F1AC0218B1}" type="datetimeFigureOut">
              <a:rPr lang="zh-CN" altLang="en-US" smtClean="0"/>
              <a:t>2025/11/2</a:t>
            </a:fld>
            <a:endParaRPr lang="zh-CN" altLang="en-US"/>
          </a:p>
        </p:txBody>
      </p:sp>
      <p:sp>
        <p:nvSpPr>
          <p:cNvPr id="104882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2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74C7-9D56-46FC-A2FE-05DE5DB432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3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24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825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826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827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828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56BF-143E-4C65-9D39-98F1AC0218B1}" type="datetimeFigureOut">
              <a:rPr lang="zh-CN" altLang="en-US" smtClean="0"/>
              <a:t>2025/11/2</a:t>
            </a:fld>
            <a:endParaRPr lang="zh-CN" altLang="en-US"/>
          </a:p>
        </p:txBody>
      </p:sp>
      <p:sp>
        <p:nvSpPr>
          <p:cNvPr id="1048829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30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74C7-9D56-46FC-A2FE-05DE5DB432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9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56BF-143E-4C65-9D39-98F1AC0218B1}" type="datetimeFigureOut">
              <a:rPr lang="zh-CN" altLang="en-US" smtClean="0"/>
              <a:t>2025/11/2</a:t>
            </a:fld>
            <a:endParaRPr lang="zh-CN" altLang="en-US"/>
          </a:p>
        </p:txBody>
      </p:sp>
      <p:sp>
        <p:nvSpPr>
          <p:cNvPr id="104869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74C7-9D56-46FC-A2FE-05DE5DB432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56BF-143E-4C65-9D39-98F1AC0218B1}" type="datetimeFigureOut">
              <a:rPr lang="zh-CN" altLang="en-US" smtClean="0"/>
              <a:t>2025/11/2</a:t>
            </a:fld>
            <a:endParaRPr lang="zh-CN" altLang="en-US"/>
          </a:p>
        </p:txBody>
      </p:sp>
      <p:sp>
        <p:nvSpPr>
          <p:cNvPr id="104883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3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74C7-9D56-46FC-A2FE-05DE5DB432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4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35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836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83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56BF-143E-4C65-9D39-98F1AC0218B1}" type="datetimeFigureOut">
              <a:rPr lang="zh-CN" altLang="en-US" smtClean="0"/>
              <a:t>2025/11/2</a:t>
            </a:fld>
            <a:endParaRPr lang="zh-CN" altLang="en-US"/>
          </a:p>
        </p:txBody>
      </p:sp>
      <p:sp>
        <p:nvSpPr>
          <p:cNvPr id="104883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3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74C7-9D56-46FC-A2FE-05DE5DB432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1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02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803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80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56BF-143E-4C65-9D39-98F1AC0218B1}" type="datetimeFigureOut">
              <a:rPr lang="zh-CN" altLang="en-US" smtClean="0"/>
              <a:t>2025/11/2</a:t>
            </a:fld>
            <a:endParaRPr lang="zh-CN" altLang="en-US"/>
          </a:p>
        </p:txBody>
      </p:sp>
      <p:sp>
        <p:nvSpPr>
          <p:cNvPr id="104880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0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D74C7-9D56-46FC-A2FE-05DE5DB432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556BF-143E-4C65-9D39-98F1AC0218B1}" type="datetimeFigureOut">
              <a:rPr lang="zh-CN" altLang="en-US" smtClean="0"/>
              <a:t>2025/11/2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D74C7-9D56-46FC-A2FE-05DE5DB432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400" advClick="0" advTm="2000">
        <p14:honeycomb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/search?q=nukleus%20suprachiasmatic%20(SCN)&amp;sca_esv=8c9fb7ba56c1513a&amp;biw=1869&amp;bih=946&amp;sxsrf=AE3TifOZYiyhkm3s5imByPjB2CC54wl9KQ:1759816302740&amp;ei=bqrkaL70LMLH4-EP0PPgoQM&amp;ved=2ahUKEwjW15D_spGQAxUGcWwGHYT4L5MQgK4QegQIARAD&amp;uact=5&amp;oq=Mekanisme%20Jam%20Biologis&amp;gs_lp=Egxnd3Mtd2l6LXNlcnAiFk1la2FuaXNtZQpKYW0gQmlvbG9naXMyChAAGEcY1gQYsAMyChAAGEcY1gQYsAMyChAAGEcY1gQYsAMyChAAGEcY1gQYsAMyChAAGEcY1gQYsAMyChAAGEcY1gQYsAMyChAAGEcY1gQYsAMyChAAGEcY1gQYsANIiQxQpQRYpQRwAXgBkAEAmAEAoAEAqgEAuAEDyAEA-AEC-AEBmAIBoAIKmAMAiAYBkAYIkgcBMaAHALIHALgHAMIHAzItMcgHBg&amp;sclient=gws-wiz-serp&amp;mstk=AUtExfDiQQ3Oe7K64gi6wAtoiqTDbtcXE0FaM9EjdPmBV4wX9m0j3oeQ9PSHL0-vlzPPXPWG4S7lPYSH9JGGFU20IeMbQGOyQn4SBQSponnXDLODZl1P-4K6lyO6kMuVDGjzXPnAFxwA8vQaEeoejnhPx-02x9R79qQMqVR0iCWz4L25o0xZJrP5D5FHNCvgTeSf2ma5kP9jV-QjQ3N6l_mb3R8shO6WDtP7mCAlF4dyL0y3knfKTK_OuYlkpt39PHeNW65QdxqgUUU_e8ljJ38zbTGE&amp;csui=3" TargetMode="External"/><Relationship Id="rId5" Type="http://schemas.openxmlformats.org/officeDocument/2006/relationships/hyperlink" Target="https://www.google.com/search?q=suprachiasmatic+nucleus+(SCN)&amp;sca_esv=2b402440a197c26d&amp;biw=1869&amp;bih=946&amp;sxsrf=AE3TifPPno7-RjcLG8J3uKT3dOgdGRRy2w:1761884179633&amp;ei=EzgEaaatJqKY4-EP5rq2mQM&amp;ved=2ahUKEwiimf6Hys2QAxXMSGwGHSO7OYcQgK4QegQIARAC&amp;uact=5&amp;oq=Mekanisme+Jam+Biologis&amp;gs_lp=Egxnd3Mtd2l6LXNlcnAiFk1la2FuaXNtZSBKYW0gQmlvbG9naXMyBBAjGCcyCBAAGKIEGIAEMggQABiiBBiABDIIEAAYogQYgAQyCBAAGKIEGIAESJAYUO0HWM4VcAF4AZABAJgBZKABZKoBAzAuMbgBA8gBAPgBAfgBApgCAqACgAGoAhTCAgcQIxjqAhgnwgINECMYyQIY8AUY6gIYJ8ICChAjGMkCGOoCGCfCAhAQABgDGI8BGOoCGLQC2AEBwgIQEC4YAxiPARjqAhi0AtgBAZgDDroGBggBEAEYCpIHAzEuMaAHqAOyBwMwLjG4B3LCBwMzLTLIBxU&amp;sclient=gws-wiz-serp&amp;mstk=AUtExfD0_ao6lAXAKtMLmJfN9oIJ7x87vzLfUZnll83FVSR1SmE-VGGfQCQcX9g9eHY2BFJmD6157oP4a4iW2W4f6e6bUV9hflyYzI3FiaLMJO8hJ9Ct_HYtNlMTH-NsQat4LxUkHbUxBJ6GxZhakaR2snY0wQbdEnKF3t1mU_-8pL6ovOUswEdotJS0fJqL_O3Wla16-detOR_sgFGBJBSQR-QMbB9UE5lNo8X0Yjy5jygTCNztg3uDaUnhOSjGauJLyspGb1ZPfJcb-IRA2qMe0VqA&amp;csui=3" TargetMode="External"/><Relationship Id="rId4" Type="http://schemas.openxmlformats.org/officeDocument/2006/relationships/hyperlink" Target="https://www.google.com/search?q=irama%20sirkadian&amp;sca_esv=8c9fb7ba56c1513a&amp;biw=1869&amp;bih=946&amp;sxsrf=AE3TifOZYiyhkm3s5imByPjB2CC54wl9KQ:1759816302740&amp;ei=bqrkaL70LMLH4-EP0PPgoQM&amp;ved=2ahUKEwjW15D_spGQAxUGcWwGHYT4L5MQgK4QegQIARAC&amp;uact=5&amp;oq=Mekanisme%20Jam%20Biologis&amp;gs_lp=Egxnd3Mtd2l6LXNlcnAiFk1la2FuaXNtZQpKYW0gQmlvbG9naXMyChAAGEcY1gQYsAMyChAAGEcY1gQYsAMyChAAGEcY1gQYsAMyChAAGEcY1gQYsAMyChAAGEcY1gQYsAMyChAAGEcY1gQYsAMyChAAGEcY1gQYsAMyChAAGEcY1gQYsANIiQxQpQRYpQRwAXgBkAEAmAEAoAEAqgEAuAEDyAEA-AEC-AEBmAIBoAIKmAMAiAYBkAYIkgcBMaAHALIHALgHAMIHAzItMcgHBg&amp;sclient=gws-wiz-serp&amp;mstk=AUtExfDiQQ3Oe7K64gi6wAtoiqTDbtcXE0FaM9EjdPmBV4wX9m0j3oeQ9PSHL0-vlzPPXPWG4S7lPYSH9JGGFU20IeMbQGOyQn4SBQSponnXDLODZl1P-4K6lyO6kMuVDGjzXPnAFxwA8vQaEeoejnhPx-02x9R79qQMqVR0iCWz4L25o0xZJrP5D5FHNCvgTeSf2ma5kP9jV-QjQ3N6l_mb3R8shO6WDtP7mCAlF4dyL0y3knfKTK_OuYlkpt39PHeNW65QdxqgUUU_e8ljJ38zbTGE&amp;csui=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文本框 12"/>
          <p:cNvSpPr txBox="1"/>
          <p:nvPr/>
        </p:nvSpPr>
        <p:spPr>
          <a:xfrm>
            <a:off x="717755" y="2157182"/>
            <a:ext cx="7727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Bangun</a:t>
            </a:r>
            <a:r>
              <a:rPr lang="en-US" sz="6000" dirty="0"/>
              <a:t> </a:t>
            </a:r>
            <a:r>
              <a:rPr lang="en-US" sz="6000" dirty="0" err="1"/>
              <a:t>dan</a:t>
            </a:r>
            <a:r>
              <a:rPr lang="en-US" sz="6000" dirty="0"/>
              <a:t> </a:t>
            </a:r>
            <a:r>
              <a:rPr lang="en-US" sz="6000" dirty="0" err="1"/>
              <a:t>Tidur</a:t>
            </a:r>
            <a:endParaRPr lang="zh-CN" altLang="en-US" sz="6000" spc="600" dirty="0">
              <a:solidFill>
                <a:schemeClr val="bg1"/>
              </a:solidFill>
              <a:latin typeface="庞门正道标题体" panose="02010600030101010101" pitchFamily="2" charset="-122"/>
              <a:ea typeface="庞门正道标题体" panose="02010600030101010101" pitchFamily="2" charset="-122"/>
            </a:endParaRPr>
          </a:p>
        </p:txBody>
      </p:sp>
      <p:sp>
        <p:nvSpPr>
          <p:cNvPr id="1048587" name="文本框 14"/>
          <p:cNvSpPr txBox="1"/>
          <p:nvPr/>
        </p:nvSpPr>
        <p:spPr>
          <a:xfrm>
            <a:off x="2315183" y="3814045"/>
            <a:ext cx="4302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600" dirty="0" err="1"/>
              <a:t>Azka</a:t>
            </a:r>
            <a:r>
              <a:rPr lang="en-ID" sz="1600" dirty="0"/>
              <a:t> </a:t>
            </a:r>
            <a:r>
              <a:rPr lang="en-ID" sz="1600" dirty="0" err="1"/>
              <a:t>Dwi</a:t>
            </a:r>
            <a:r>
              <a:rPr lang="en-ID" sz="1600" dirty="0"/>
              <a:t> / 2024090039</a:t>
            </a:r>
          </a:p>
          <a:p>
            <a:pPr algn="ctr"/>
            <a:r>
              <a:rPr lang="en-ID" sz="1600" dirty="0" err="1"/>
              <a:t>Erah</a:t>
            </a:r>
            <a:r>
              <a:rPr lang="en-ID" sz="1600" dirty="0"/>
              <a:t> </a:t>
            </a:r>
            <a:r>
              <a:rPr lang="en-ID" sz="1600" dirty="0" err="1"/>
              <a:t>Indrayati</a:t>
            </a:r>
            <a:r>
              <a:rPr lang="en-ID" sz="1600" dirty="0"/>
              <a:t> / 2524090096</a:t>
            </a:r>
          </a:p>
          <a:p>
            <a:pPr algn="ctr"/>
            <a:r>
              <a:rPr lang="en-ID" sz="1600" dirty="0"/>
              <a:t>Alexander Jesse Andy Firdaus / 2524090099</a:t>
            </a:r>
          </a:p>
        </p:txBody>
      </p:sp>
      <p:sp>
        <p:nvSpPr>
          <p:cNvPr id="1048588" name="文本框 18"/>
          <p:cNvSpPr txBox="1"/>
          <p:nvPr/>
        </p:nvSpPr>
        <p:spPr>
          <a:xfrm>
            <a:off x="814812" y="2928594"/>
            <a:ext cx="7630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Dosen</a:t>
            </a:r>
            <a:r>
              <a:rPr lang="en-US" sz="3200" dirty="0"/>
              <a:t> </a:t>
            </a:r>
            <a:r>
              <a:rPr lang="en-US" sz="3200" dirty="0" err="1"/>
              <a:t>pengampu</a:t>
            </a:r>
            <a:r>
              <a:rPr lang="en-US" sz="3200" dirty="0"/>
              <a:t> : </a:t>
            </a:r>
            <a:r>
              <a:rPr lang="en-US" sz="3200" dirty="0" err="1"/>
              <a:t>Tatiyani</a:t>
            </a:r>
            <a:r>
              <a:rPr lang="en-US" sz="3200" dirty="0"/>
              <a:t>, DRA, MSI</a:t>
            </a:r>
          </a:p>
        </p:txBody>
      </p:sp>
      <p:pic>
        <p:nvPicPr>
          <p:cNvPr id="2097152" name="背景音乐05--1.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68940" y="107028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97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4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4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52"/>
                </p:tgtEl>
              </p:cMediaNode>
            </p:audio>
          </p:childTnLst>
        </p:cTn>
      </p:par>
    </p:tnLst>
    <p:bldLst>
      <p:bldP spid="1048586" grpId="0"/>
      <p:bldP spid="1048587" grpId="0"/>
      <p:bldP spid="10485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Round Diagonal Corner Rectangle 3"/>
          <p:cNvSpPr/>
          <p:nvPr/>
        </p:nvSpPr>
        <p:spPr>
          <a:xfrm>
            <a:off x="425514" y="334978"/>
            <a:ext cx="11253458" cy="612014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52" name="Title 1"/>
          <p:cNvSpPr txBox="1"/>
          <p:nvPr/>
        </p:nvSpPr>
        <p:spPr>
          <a:xfrm>
            <a:off x="677333" y="609600"/>
            <a:ext cx="9435387" cy="6216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/>
              <a:t>Bagaimana</a:t>
            </a:r>
            <a:r>
              <a:rPr lang="en-US" sz="2800" dirty="0"/>
              <a:t> </a:t>
            </a:r>
            <a:r>
              <a:rPr lang="en-US" sz="2800" dirty="0" err="1"/>
              <a:t>Cahaya</a:t>
            </a:r>
            <a:r>
              <a:rPr lang="en-US" sz="2800" dirty="0"/>
              <a:t> </a:t>
            </a:r>
            <a:r>
              <a:rPr lang="en-US" sz="2800" dirty="0" err="1"/>
              <a:t>Mengatur</a:t>
            </a:r>
            <a:r>
              <a:rPr lang="en-US" sz="2800" dirty="0"/>
              <a:t> </a:t>
            </a:r>
            <a:r>
              <a:rPr lang="en-US" sz="2800" dirty="0" err="1"/>
              <a:t>Ulang</a:t>
            </a:r>
            <a:r>
              <a:rPr lang="en-US" sz="2800" dirty="0"/>
              <a:t> SCN</a:t>
            </a:r>
          </a:p>
        </p:txBody>
      </p:sp>
      <p:sp>
        <p:nvSpPr>
          <p:cNvPr id="1048653" name="Content Placeholder 2"/>
          <p:cNvSpPr txBox="1"/>
          <p:nvPr/>
        </p:nvSpPr>
        <p:spPr>
          <a:xfrm>
            <a:off x="1320129" y="1312751"/>
            <a:ext cx="9960489" cy="50367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/>
              <a:t>Cahaya</a:t>
            </a:r>
            <a:r>
              <a:rPr lang="en-US" sz="1800" dirty="0"/>
              <a:t>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peran</a:t>
            </a:r>
            <a:r>
              <a:rPr lang="en-US" sz="1800" dirty="0"/>
              <a:t> vital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mengatur</a:t>
            </a:r>
            <a:r>
              <a:rPr lang="en-US" sz="1800" dirty="0"/>
              <a:t> </a:t>
            </a:r>
            <a:r>
              <a:rPr lang="en-US" sz="1800" dirty="0" err="1"/>
              <a:t>ulang</a:t>
            </a:r>
            <a:r>
              <a:rPr lang="en-US" sz="1800" dirty="0"/>
              <a:t> </a:t>
            </a:r>
            <a:r>
              <a:rPr lang="en-US" sz="1800" b="1" dirty="0"/>
              <a:t>Suprachiasmatic Nucleus (SCN)</a:t>
            </a:r>
            <a:r>
              <a:rPr lang="en-US" sz="1800" dirty="0"/>
              <a:t>, yang </a:t>
            </a:r>
            <a:r>
              <a:rPr lang="en-US" sz="1800" dirty="0" err="1"/>
              <a:t>merupakan</a:t>
            </a:r>
            <a:r>
              <a:rPr lang="en-US" sz="1800" dirty="0"/>
              <a:t> jam </a:t>
            </a:r>
            <a:r>
              <a:rPr lang="en-US" sz="1800" dirty="0" err="1"/>
              <a:t>biologis</a:t>
            </a:r>
            <a:r>
              <a:rPr lang="en-US" sz="1800" dirty="0"/>
              <a:t> </a:t>
            </a:r>
            <a:r>
              <a:rPr lang="en-US" sz="1800" dirty="0" err="1"/>
              <a:t>induk</a:t>
            </a:r>
            <a:r>
              <a:rPr lang="en-US" sz="1800" dirty="0"/>
              <a:t> di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otak</a:t>
            </a:r>
            <a:r>
              <a:rPr lang="en-US" sz="1800" dirty="0"/>
              <a:t>. </a:t>
            </a:r>
            <a:r>
              <a:rPr lang="en-US" sz="1800" dirty="0" err="1"/>
              <a:t>Mekanisme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terjadi</a:t>
            </a:r>
            <a:r>
              <a:rPr lang="en-US" sz="1800" dirty="0"/>
              <a:t> </a:t>
            </a:r>
            <a:r>
              <a:rPr lang="en-US" sz="1800" dirty="0" err="1"/>
              <a:t>melalui</a:t>
            </a:r>
            <a:r>
              <a:rPr lang="en-US" sz="1800" dirty="0"/>
              <a:t> </a:t>
            </a:r>
            <a:r>
              <a:rPr lang="en-US" sz="1800" dirty="0" err="1"/>
              <a:t>jalur</a:t>
            </a:r>
            <a:r>
              <a:rPr lang="en-US" sz="1800" dirty="0"/>
              <a:t> </a:t>
            </a:r>
            <a:r>
              <a:rPr lang="en-US" sz="1800" dirty="0" err="1"/>
              <a:t>khusus</a:t>
            </a:r>
            <a:r>
              <a:rPr lang="en-US" sz="1800" dirty="0"/>
              <a:t> yang </a:t>
            </a:r>
            <a:r>
              <a:rPr lang="en-US" sz="1800" dirty="0" err="1"/>
              <a:t>disebut</a:t>
            </a:r>
            <a:r>
              <a:rPr lang="en-US" sz="1800" dirty="0"/>
              <a:t> </a:t>
            </a:r>
            <a:r>
              <a:rPr lang="en-US" sz="1800" dirty="0" err="1"/>
              <a:t>jalur</a:t>
            </a:r>
            <a:r>
              <a:rPr lang="en-US" sz="1800" dirty="0"/>
              <a:t> </a:t>
            </a:r>
            <a:r>
              <a:rPr lang="en-US" sz="1800" dirty="0" err="1"/>
              <a:t>retinohipotalamus</a:t>
            </a:r>
            <a:r>
              <a:rPr lang="en-US" sz="1800" dirty="0"/>
              <a:t>. 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en-US" sz="1800" dirty="0" err="1"/>
              <a:t>Ketika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cahaya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mengenai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mata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ia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ditangkap</a:t>
            </a:r>
            <a:r>
              <a:rPr lang="en-US" altLang="en-US" sz="1800" dirty="0"/>
              <a:t> </a:t>
            </a:r>
            <a:r>
              <a:rPr lang="en-US" altLang="en-US" sz="1800" dirty="0" err="1"/>
              <a:t>oleh</a:t>
            </a:r>
            <a:r>
              <a:rPr lang="en-US" altLang="en-US" sz="1800" dirty="0"/>
              <a:t> retina, </a:t>
            </a:r>
            <a:r>
              <a:rPr lang="en-US" altLang="en-US" sz="1800" dirty="0" err="1"/>
              <a:t>khususnya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oleh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sel</a:t>
            </a:r>
            <a:r>
              <a:rPr lang="en-US" altLang="en-US" sz="1800" dirty="0"/>
              <a:t> ganglion retina </a:t>
            </a:r>
            <a:r>
              <a:rPr lang="en-US" altLang="en-US" sz="1800" dirty="0" err="1"/>
              <a:t>fotosensitif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intrinsik</a:t>
            </a:r>
            <a:r>
              <a:rPr lang="en-US" altLang="en-US" sz="1800" dirty="0"/>
              <a:t> (</a:t>
            </a:r>
            <a:r>
              <a:rPr lang="en-US" altLang="en-US" sz="1800" dirty="0" err="1"/>
              <a:t>ipRGCs</a:t>
            </a:r>
            <a:r>
              <a:rPr lang="en-US" altLang="en-US" sz="1800" dirty="0"/>
              <a:t>). </a:t>
            </a:r>
            <a:r>
              <a:rPr lang="en-US" altLang="en-US" sz="1800" dirty="0" err="1"/>
              <a:t>Sel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ini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mengandung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pigmen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melanopsin</a:t>
            </a:r>
            <a:r>
              <a:rPr lang="en-US" altLang="en-US" sz="1800" dirty="0"/>
              <a:t> yang </a:t>
            </a:r>
            <a:r>
              <a:rPr lang="en-US" altLang="en-US" sz="1800" dirty="0" err="1"/>
              <a:t>peka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terhadap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cahaya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biru</a:t>
            </a:r>
            <a:r>
              <a:rPr lang="en-US" altLang="en-US" sz="1800" dirty="0"/>
              <a:t> (</a:t>
            </a:r>
            <a:r>
              <a:rPr lang="en-US" altLang="en-US" sz="1800" dirty="0" err="1"/>
              <a:t>sekitar</a:t>
            </a:r>
            <a:r>
              <a:rPr lang="en-US" altLang="en-US" sz="1800" dirty="0"/>
              <a:t> 480 nm). </a:t>
            </a:r>
            <a:r>
              <a:rPr lang="en-US" altLang="en-US" sz="1800" dirty="0" err="1"/>
              <a:t>Fungsi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ipRGCs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bukan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untuk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melihat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bentuk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atau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warna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tetapi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untuk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mendeteksi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intensitas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cahaya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lingkungan</a:t>
            </a:r>
            <a:r>
              <a:rPr lang="en-US" altLang="en-US" sz="1800" dirty="0"/>
              <a:t> (</a:t>
            </a:r>
            <a:r>
              <a:rPr lang="en-US" altLang="en-US" sz="1800" dirty="0" err="1"/>
              <a:t>siang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atau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malam</a:t>
            </a:r>
            <a:r>
              <a:rPr lang="en-US" altLang="en-US" sz="1800" dirty="0"/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Dari retina, </a:t>
            </a:r>
            <a:r>
              <a:rPr lang="en-US" sz="1800" dirty="0" err="1"/>
              <a:t>sinyal</a:t>
            </a:r>
            <a:r>
              <a:rPr lang="en-US" sz="1800" dirty="0"/>
              <a:t> </a:t>
            </a:r>
            <a:r>
              <a:rPr lang="en-US" sz="1800" dirty="0" err="1"/>
              <a:t>cahaya</a:t>
            </a:r>
            <a:r>
              <a:rPr lang="en-US" sz="1800" dirty="0"/>
              <a:t> </a:t>
            </a:r>
            <a:r>
              <a:rPr lang="en-US" sz="1800" dirty="0" err="1"/>
              <a:t>dikirim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Suprachiasmatic Nucleus (SCN) </a:t>
            </a:r>
            <a:r>
              <a:rPr lang="en-US" sz="1800" dirty="0" err="1"/>
              <a:t>melalui</a:t>
            </a:r>
            <a:r>
              <a:rPr lang="en-US" sz="1800" dirty="0"/>
              <a:t> </a:t>
            </a:r>
            <a:r>
              <a:rPr lang="en-US" sz="1800" dirty="0" err="1"/>
              <a:t>jalur</a:t>
            </a:r>
            <a:r>
              <a:rPr lang="en-US" sz="1800" dirty="0"/>
              <a:t> </a:t>
            </a:r>
            <a:r>
              <a:rPr lang="en-US" sz="1800" dirty="0" err="1"/>
              <a:t>retinohipotalamus</a:t>
            </a:r>
            <a:r>
              <a:rPr lang="en-US" sz="1800" dirty="0"/>
              <a:t>. SCN </a:t>
            </a:r>
            <a:r>
              <a:rPr lang="en-US" sz="1800" dirty="0" err="1"/>
              <a:t>terletak</a:t>
            </a:r>
            <a:r>
              <a:rPr lang="en-US" sz="1800" dirty="0"/>
              <a:t> di </a:t>
            </a:r>
            <a:r>
              <a:rPr lang="en-US" sz="1800" dirty="0" err="1"/>
              <a:t>hipotalamus</a:t>
            </a:r>
            <a:r>
              <a:rPr lang="en-US" sz="1800" dirty="0"/>
              <a:t>, </a:t>
            </a:r>
            <a:r>
              <a:rPr lang="en-US" sz="1800" dirty="0" err="1"/>
              <a:t>tepat</a:t>
            </a:r>
            <a:r>
              <a:rPr lang="en-US" sz="1800" dirty="0"/>
              <a:t> di </a:t>
            </a:r>
            <a:r>
              <a:rPr lang="en-US" sz="1800" dirty="0" err="1"/>
              <a:t>atas</a:t>
            </a:r>
            <a:r>
              <a:rPr lang="en-US" sz="1800" dirty="0"/>
              <a:t> </a:t>
            </a:r>
            <a:r>
              <a:rPr lang="en-US" sz="1800" dirty="0" err="1"/>
              <a:t>persilangan</a:t>
            </a:r>
            <a:r>
              <a:rPr lang="en-US" sz="1800" dirty="0"/>
              <a:t> </a:t>
            </a:r>
            <a:r>
              <a:rPr lang="en-US" sz="1800" dirty="0" err="1"/>
              <a:t>saraf</a:t>
            </a:r>
            <a:r>
              <a:rPr lang="en-US" sz="1800" dirty="0"/>
              <a:t> </a:t>
            </a:r>
            <a:r>
              <a:rPr lang="en-US" sz="1800" dirty="0" err="1"/>
              <a:t>optik</a:t>
            </a:r>
            <a:r>
              <a:rPr lang="en-US" sz="1800" dirty="0"/>
              <a:t> (</a:t>
            </a:r>
            <a:r>
              <a:rPr lang="en-US" sz="1800" i="1" dirty="0"/>
              <a:t>optic chiasm</a:t>
            </a:r>
            <a:r>
              <a:rPr lang="en-US" sz="1800" dirty="0"/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/>
              <a:t>SCN </a:t>
            </a:r>
            <a:r>
              <a:rPr lang="en-US" sz="1800" b="1" dirty="0" err="1"/>
              <a:t>Menafsirkan</a:t>
            </a:r>
            <a:r>
              <a:rPr lang="en-US" sz="1800" b="1" dirty="0"/>
              <a:t> </a:t>
            </a:r>
            <a:r>
              <a:rPr lang="en-US" sz="1800" b="1" dirty="0" err="1"/>
              <a:t>Informasi</a:t>
            </a:r>
            <a:r>
              <a:rPr lang="en-US" sz="1800" b="1" dirty="0"/>
              <a:t> </a:t>
            </a:r>
            <a:r>
              <a:rPr lang="en-US" sz="1800" b="1" dirty="0" err="1"/>
              <a:t>Cahaya</a:t>
            </a:r>
            <a:r>
              <a:rPr lang="en-US" sz="1800" dirty="0"/>
              <a:t> </a:t>
            </a:r>
            <a:r>
              <a:rPr lang="en-US" sz="1800" dirty="0" err="1"/>
              <a:t>bertindak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jam </a:t>
            </a:r>
            <a:r>
              <a:rPr lang="en-US" sz="1800" dirty="0" err="1"/>
              <a:t>biologis</a:t>
            </a:r>
            <a:r>
              <a:rPr lang="en-US" sz="1800" dirty="0"/>
              <a:t> </a:t>
            </a:r>
            <a:r>
              <a:rPr lang="en-US" sz="1800" dirty="0" err="1"/>
              <a:t>pusat</a:t>
            </a:r>
            <a:r>
              <a:rPr lang="en-US" sz="1800" dirty="0"/>
              <a:t>. </a:t>
            </a:r>
            <a:r>
              <a:rPr lang="en-US" sz="1800" dirty="0" err="1"/>
              <a:t>Ketika</a:t>
            </a:r>
            <a:r>
              <a:rPr lang="en-US" sz="1800" dirty="0"/>
              <a:t> </a:t>
            </a:r>
            <a:r>
              <a:rPr lang="en-US" sz="1800" dirty="0" err="1"/>
              <a:t>menerima</a:t>
            </a:r>
            <a:r>
              <a:rPr lang="en-US" sz="1800" dirty="0"/>
              <a:t> </a:t>
            </a:r>
            <a:r>
              <a:rPr lang="en-US" sz="1800" dirty="0" err="1"/>
              <a:t>sinyal</a:t>
            </a:r>
            <a:r>
              <a:rPr lang="en-US" sz="1800" dirty="0"/>
              <a:t> </a:t>
            </a:r>
            <a:r>
              <a:rPr lang="en-US" sz="1800" dirty="0" err="1"/>
              <a:t>cahaya</a:t>
            </a:r>
            <a:r>
              <a:rPr lang="en-US" sz="1800" dirty="0"/>
              <a:t>, SCN </a:t>
            </a:r>
            <a:r>
              <a:rPr lang="en-US" sz="1800" dirty="0" err="1"/>
              <a:t>menafsirkan</a:t>
            </a:r>
            <a:r>
              <a:rPr lang="en-US" sz="1800" dirty="0"/>
              <a:t> </a:t>
            </a:r>
            <a:r>
              <a:rPr lang="en-US" sz="1800" dirty="0" err="1"/>
              <a:t>bahwa</a:t>
            </a:r>
            <a:r>
              <a:rPr lang="en-US" sz="1800" dirty="0"/>
              <a:t> </a:t>
            </a:r>
            <a:r>
              <a:rPr lang="en-US" sz="1800" dirty="0" err="1"/>
              <a:t>waktu</a:t>
            </a:r>
            <a:r>
              <a:rPr lang="en-US" sz="1800" dirty="0"/>
              <a:t> </a:t>
            </a:r>
            <a:r>
              <a:rPr lang="en-US" sz="1800" dirty="0" err="1"/>
              <a:t>siang</a:t>
            </a:r>
            <a:r>
              <a:rPr lang="en-US" sz="1800" dirty="0"/>
              <a:t> </a:t>
            </a:r>
            <a:r>
              <a:rPr lang="en-US" sz="1800" dirty="0" err="1"/>
              <a:t>telah</a:t>
            </a:r>
            <a:r>
              <a:rPr lang="en-US" sz="1800" dirty="0"/>
              <a:t> </a:t>
            </a:r>
            <a:r>
              <a:rPr lang="en-US" sz="1800" dirty="0" err="1"/>
              <a:t>tiba</a:t>
            </a:r>
            <a:r>
              <a:rPr lang="en-US" sz="1800" dirty="0"/>
              <a:t>. Hal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menyebabkan</a:t>
            </a:r>
            <a:r>
              <a:rPr lang="en-US" sz="1800" dirty="0"/>
              <a:t> </a:t>
            </a:r>
            <a:r>
              <a:rPr lang="en-US" sz="1800" dirty="0" err="1"/>
              <a:t>perubahan</a:t>
            </a:r>
            <a:r>
              <a:rPr lang="en-US" sz="1800" dirty="0"/>
              <a:t> </a:t>
            </a:r>
            <a:r>
              <a:rPr lang="en-US" sz="1800" dirty="0" err="1"/>
              <a:t>aktivitas</a:t>
            </a:r>
            <a:r>
              <a:rPr lang="en-US" sz="1800" dirty="0"/>
              <a:t> gen jam </a:t>
            </a:r>
            <a:r>
              <a:rPr lang="en-US" sz="1800" dirty="0" err="1"/>
              <a:t>biologis</a:t>
            </a:r>
            <a:r>
              <a:rPr lang="en-US" sz="1800" dirty="0"/>
              <a:t> di </a:t>
            </a:r>
            <a:r>
              <a:rPr lang="en-US" sz="1800" dirty="0" err="1"/>
              <a:t>dalam</a:t>
            </a:r>
            <a:r>
              <a:rPr lang="en-US" sz="1800" dirty="0"/>
              <a:t> neuron SCN.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SCN </a:t>
            </a:r>
            <a:r>
              <a:rPr lang="en-US" sz="1800" dirty="0" err="1"/>
              <a:t>kemudian</a:t>
            </a:r>
            <a:r>
              <a:rPr lang="en-US" sz="1800" dirty="0"/>
              <a:t> </a:t>
            </a:r>
            <a:r>
              <a:rPr lang="en-US" sz="1800" dirty="0" err="1"/>
              <a:t>mengirim</a:t>
            </a:r>
            <a:r>
              <a:rPr lang="en-US" sz="1800" dirty="0"/>
              <a:t> </a:t>
            </a:r>
            <a:r>
              <a:rPr lang="en-US" sz="1800" dirty="0" err="1"/>
              <a:t>sinyal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bagian</a:t>
            </a:r>
            <a:r>
              <a:rPr lang="en-US" sz="1800" dirty="0"/>
              <a:t> </a:t>
            </a:r>
            <a:r>
              <a:rPr lang="en-US" sz="1800" dirty="0" err="1"/>
              <a:t>otak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tubuh</a:t>
            </a:r>
            <a:r>
              <a:rPr lang="en-US" sz="1800" dirty="0"/>
              <a:t> lain, </a:t>
            </a:r>
            <a:r>
              <a:rPr lang="en-US" sz="1800" dirty="0" err="1"/>
              <a:t>termasuk</a:t>
            </a:r>
            <a:r>
              <a:rPr lang="en-US" sz="1800" dirty="0"/>
              <a:t>: </a:t>
            </a:r>
          </a:p>
          <a:p>
            <a:pPr lvl="1"/>
            <a:r>
              <a:rPr lang="en-US" sz="1800" b="1" dirty="0" err="1"/>
              <a:t>Kelenjar</a:t>
            </a:r>
            <a:r>
              <a:rPr lang="en-US" sz="1800" b="1" dirty="0"/>
              <a:t> pineal </a:t>
            </a:r>
            <a:r>
              <a:rPr lang="en-US" sz="1800" dirty="0"/>
              <a:t>→ </a:t>
            </a:r>
            <a:r>
              <a:rPr lang="en-US" sz="1800" dirty="0" err="1"/>
              <a:t>menghambat</a:t>
            </a:r>
            <a:r>
              <a:rPr lang="en-US" sz="1800" dirty="0"/>
              <a:t> </a:t>
            </a:r>
            <a:r>
              <a:rPr lang="en-US" sz="1800" dirty="0" err="1"/>
              <a:t>produksi</a:t>
            </a:r>
            <a:r>
              <a:rPr lang="en-US" sz="1800" dirty="0"/>
              <a:t> melatonin (</a:t>
            </a:r>
            <a:r>
              <a:rPr lang="en-US" sz="1800" dirty="0" err="1"/>
              <a:t>hormon</a:t>
            </a:r>
            <a:r>
              <a:rPr lang="en-US" sz="1800" dirty="0"/>
              <a:t> </a:t>
            </a:r>
            <a:r>
              <a:rPr lang="en-US" sz="1800" dirty="0" err="1"/>
              <a:t>tidur</a:t>
            </a:r>
            <a:r>
              <a:rPr lang="en-US" sz="1800" dirty="0"/>
              <a:t>).</a:t>
            </a:r>
          </a:p>
          <a:p>
            <a:pPr lvl="1"/>
            <a:r>
              <a:rPr lang="en-US" sz="1800" b="1" dirty="0" err="1"/>
              <a:t>Hipotalamus</a:t>
            </a:r>
            <a:r>
              <a:rPr lang="en-US" sz="1800" b="1" dirty="0"/>
              <a:t> </a:t>
            </a:r>
            <a:r>
              <a:rPr lang="en-US" sz="1800" b="1" dirty="0" err="1"/>
              <a:t>dan</a:t>
            </a:r>
            <a:r>
              <a:rPr lang="en-US" sz="1800" b="1" dirty="0"/>
              <a:t> </a:t>
            </a:r>
            <a:r>
              <a:rPr lang="en-US" sz="1800" b="1" dirty="0" err="1"/>
              <a:t>sistem</a:t>
            </a:r>
            <a:r>
              <a:rPr lang="en-US" sz="1800" b="1" dirty="0"/>
              <a:t> </a:t>
            </a:r>
            <a:r>
              <a:rPr lang="en-US" sz="1800" b="1" dirty="0" err="1"/>
              <a:t>saraf</a:t>
            </a:r>
            <a:r>
              <a:rPr lang="en-US" sz="1800" b="1" dirty="0"/>
              <a:t> </a:t>
            </a:r>
            <a:r>
              <a:rPr lang="en-US" sz="1800" b="1" dirty="0" err="1"/>
              <a:t>otonom</a:t>
            </a:r>
            <a:r>
              <a:rPr lang="en-US" sz="1800" b="1" dirty="0"/>
              <a:t> </a:t>
            </a:r>
            <a:r>
              <a:rPr lang="en-US" sz="1800" dirty="0"/>
              <a:t>→ </a:t>
            </a:r>
            <a:r>
              <a:rPr lang="en-US" sz="1800" dirty="0" err="1"/>
              <a:t>mengatur</a:t>
            </a:r>
            <a:r>
              <a:rPr lang="en-US" sz="1800" dirty="0"/>
              <a:t> </a:t>
            </a:r>
            <a:r>
              <a:rPr lang="en-US" sz="1800" dirty="0" err="1"/>
              <a:t>suhu</a:t>
            </a:r>
            <a:r>
              <a:rPr lang="en-US" sz="1800" dirty="0"/>
              <a:t> </a:t>
            </a:r>
            <a:r>
              <a:rPr lang="en-US" sz="1800" dirty="0" err="1"/>
              <a:t>tubuh</a:t>
            </a:r>
            <a:r>
              <a:rPr lang="en-US" sz="1800" dirty="0"/>
              <a:t>, </a:t>
            </a:r>
            <a:r>
              <a:rPr lang="en-US" sz="1800" dirty="0" err="1"/>
              <a:t>tekanan</a:t>
            </a:r>
            <a:r>
              <a:rPr lang="en-US" sz="1800" dirty="0"/>
              <a:t> </a:t>
            </a:r>
            <a:r>
              <a:rPr lang="en-US" sz="1800" dirty="0" err="1"/>
              <a:t>darah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metabolisme</a:t>
            </a:r>
            <a:r>
              <a:rPr lang="en-US" sz="18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:checker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Round Diagonal Corner Rectangle 3"/>
          <p:cNvSpPr/>
          <p:nvPr/>
        </p:nvSpPr>
        <p:spPr>
          <a:xfrm>
            <a:off x="461727" y="344032"/>
            <a:ext cx="11253458" cy="612014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97154" name="Content Placeholder 3"/>
          <p:cNvPicPr>
            <a:picLocks noChangeAspect="1"/>
          </p:cNvPicPr>
          <p:nvPr/>
        </p:nvPicPr>
        <p:blipFill>
          <a:blip r:embed="rId4" cstate="hqprint"/>
          <a:stretch>
            <a:fillRect/>
          </a:stretch>
        </p:blipFill>
        <p:spPr>
          <a:xfrm>
            <a:off x="992191" y="1877560"/>
            <a:ext cx="3702868" cy="3940988"/>
          </a:xfrm>
          <a:prstGeom prst="rect">
            <a:avLst/>
          </a:prstGeom>
        </p:spPr>
      </p:pic>
      <p:sp>
        <p:nvSpPr>
          <p:cNvPr id="1048639" name="Rectangle 1"/>
          <p:cNvSpPr>
            <a:spLocks noChangeArrowheads="1"/>
          </p:cNvSpPr>
          <p:nvPr/>
        </p:nvSpPr>
        <p:spPr bwMode="auto">
          <a:xfrm>
            <a:off x="5225523" y="1561698"/>
            <a:ext cx="5937400" cy="42473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dirty="0"/>
              <a:t>Suprachiasmatic Nucleus (SCN)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tikus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"jam </a:t>
            </a:r>
            <a:r>
              <a:rPr lang="en-US" dirty="0" err="1"/>
              <a:t>biologis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" yang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irama</a:t>
            </a:r>
            <a:r>
              <a:rPr lang="en-US" dirty="0"/>
              <a:t> </a:t>
            </a:r>
            <a:r>
              <a:rPr lang="en-US" dirty="0" err="1"/>
              <a:t>sirkadian</a:t>
            </a:r>
            <a:r>
              <a:rPr lang="en-US" dirty="0"/>
              <a:t> (jam internal </a:t>
            </a:r>
            <a:r>
              <a:rPr lang="en-US" dirty="0" err="1"/>
              <a:t>tubuh</a:t>
            </a:r>
            <a:r>
              <a:rPr lang="en-US" dirty="0"/>
              <a:t>), </a:t>
            </a:r>
            <a:r>
              <a:rPr lang="en-US" dirty="0" err="1"/>
              <a:t>berlokasi</a:t>
            </a:r>
            <a:r>
              <a:rPr lang="en-US" dirty="0"/>
              <a:t> di </a:t>
            </a:r>
            <a:r>
              <a:rPr lang="en-US" dirty="0" err="1"/>
              <a:t>hipotalamus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sensitif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. </a:t>
            </a:r>
          </a:p>
          <a:p>
            <a:pPr algn="just"/>
            <a:endParaRPr lang="en-US" altLang="en-US" dirty="0"/>
          </a:p>
          <a:p>
            <a:pPr algn="just"/>
            <a:r>
              <a:rPr lang="en-US" b="1" dirty="0" err="1"/>
              <a:t>Nukleus</a:t>
            </a:r>
            <a:r>
              <a:rPr lang="en-US" b="1" dirty="0"/>
              <a:t> </a:t>
            </a:r>
            <a:r>
              <a:rPr lang="en-US" b="1" dirty="0" err="1"/>
              <a:t>Suprachiasmatik</a:t>
            </a:r>
            <a:r>
              <a:rPr lang="en-US" b="1" dirty="0"/>
              <a:t> (SCN)</a:t>
            </a:r>
            <a:r>
              <a:rPr lang="en-US" dirty="0"/>
              <a:t>: </a:t>
            </a:r>
            <a:r>
              <a:rPr lang="en-US" dirty="0" err="1"/>
              <a:t>Terletak</a:t>
            </a:r>
            <a:r>
              <a:rPr lang="en-US" dirty="0"/>
              <a:t> di </a:t>
            </a:r>
            <a:r>
              <a:rPr lang="en-US" b="1" dirty="0" err="1"/>
              <a:t>hipotalamus</a:t>
            </a:r>
            <a:r>
              <a:rPr lang="en-US" dirty="0"/>
              <a:t>, </a:t>
            </a:r>
            <a:r>
              <a:rPr lang="en-US" dirty="0" err="1"/>
              <a:t>tepat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kiasma</a:t>
            </a:r>
            <a:r>
              <a:rPr lang="en-US" dirty="0"/>
              <a:t> </a:t>
            </a:r>
            <a:r>
              <a:rPr lang="en-US" dirty="0" err="1"/>
              <a:t>optikum</a:t>
            </a:r>
            <a:r>
              <a:rPr lang="en-US" dirty="0"/>
              <a:t> (</a:t>
            </a:r>
            <a:r>
              <a:rPr lang="en-US" dirty="0" err="1"/>
              <a:t>persilangan</a:t>
            </a:r>
            <a:r>
              <a:rPr lang="en-US" dirty="0"/>
              <a:t> </a:t>
            </a:r>
            <a:r>
              <a:rPr lang="en-US" dirty="0" err="1"/>
              <a:t>saraf</a:t>
            </a:r>
            <a:r>
              <a:rPr lang="en-US" dirty="0"/>
              <a:t> </a:t>
            </a:r>
            <a:r>
              <a:rPr lang="en-US" dirty="0" err="1"/>
              <a:t>optik</a:t>
            </a:r>
            <a:r>
              <a:rPr lang="en-US" dirty="0"/>
              <a:t>).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irisan</a:t>
            </a:r>
            <a:r>
              <a:rPr lang="en-US" dirty="0"/>
              <a:t> </a:t>
            </a:r>
            <a:r>
              <a:rPr lang="en-US" dirty="0" err="1"/>
              <a:t>sagital</a:t>
            </a:r>
            <a:r>
              <a:rPr lang="en-US" dirty="0"/>
              <a:t>, </a:t>
            </a:r>
            <a:r>
              <a:rPr lang="en-US" dirty="0" err="1"/>
              <a:t>lokasinya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bawah-tengah</a:t>
            </a:r>
            <a:r>
              <a:rPr lang="en-US" dirty="0"/>
              <a:t> </a:t>
            </a:r>
            <a:r>
              <a:rPr lang="en-US" dirty="0" err="1"/>
              <a:t>otak</a:t>
            </a:r>
            <a:r>
              <a:rPr lang="en-US" dirty="0"/>
              <a:t>,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atap</a:t>
            </a:r>
            <a:r>
              <a:rPr lang="en-US" dirty="0"/>
              <a:t> </a:t>
            </a:r>
            <a:r>
              <a:rPr lang="en-US" dirty="0" err="1"/>
              <a:t>ventrikel</a:t>
            </a:r>
            <a:r>
              <a:rPr lang="en-US" dirty="0"/>
              <a:t> </a:t>
            </a:r>
            <a:r>
              <a:rPr lang="en-US" dirty="0" err="1"/>
              <a:t>ketiga</a:t>
            </a:r>
            <a:r>
              <a:rPr lang="en-US" dirty="0"/>
              <a:t> anterior. </a:t>
            </a:r>
          </a:p>
          <a:p>
            <a:pPr algn="just"/>
            <a:r>
              <a:rPr lang="en-US" b="1" dirty="0" err="1"/>
              <a:t>Kelenjar</a:t>
            </a:r>
            <a:r>
              <a:rPr lang="en-US" b="1" dirty="0"/>
              <a:t> Pineal</a:t>
            </a:r>
            <a:r>
              <a:rPr lang="en-US" dirty="0"/>
              <a:t>: </a:t>
            </a:r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di </a:t>
            </a:r>
            <a:r>
              <a:rPr lang="en-US" b="1" dirty="0" err="1"/>
              <a:t>tengah</a:t>
            </a:r>
            <a:r>
              <a:rPr lang="en-US" b="1" dirty="0"/>
              <a:t> </a:t>
            </a:r>
            <a:r>
              <a:rPr lang="en-US" b="1" dirty="0" err="1"/>
              <a:t>otak</a:t>
            </a:r>
            <a:r>
              <a:rPr lang="en-US" dirty="0"/>
              <a:t>, di area yang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epitalamus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menempel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atap</a:t>
            </a:r>
            <a:r>
              <a:rPr lang="en-US" dirty="0"/>
              <a:t> </a:t>
            </a:r>
            <a:r>
              <a:rPr lang="en-US" dirty="0" err="1"/>
              <a:t>ventrikel</a:t>
            </a:r>
            <a:r>
              <a:rPr lang="en-US" dirty="0"/>
              <a:t> </a:t>
            </a:r>
            <a:r>
              <a:rPr lang="en-US" dirty="0" err="1"/>
              <a:t>ketiga</a:t>
            </a:r>
            <a:r>
              <a:rPr lang="en-US" dirty="0"/>
              <a:t> posterior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tangkai</a:t>
            </a:r>
            <a:r>
              <a:rPr lang="en-US" dirty="0"/>
              <a:t> </a:t>
            </a:r>
            <a:r>
              <a:rPr lang="en-US" dirty="0" err="1"/>
              <a:t>pendek</a:t>
            </a:r>
            <a:r>
              <a:rPr lang="en-US" dirty="0"/>
              <a:t>. </a:t>
            </a:r>
            <a:r>
              <a:rPr lang="en-US" dirty="0" err="1"/>
              <a:t>Bentuknya</a:t>
            </a:r>
            <a:r>
              <a:rPr lang="en-US" dirty="0"/>
              <a:t> </a:t>
            </a:r>
            <a:r>
              <a:rPr lang="en-US" dirty="0" err="1"/>
              <a:t>menyerupai</a:t>
            </a:r>
            <a:r>
              <a:rPr lang="en-US" dirty="0"/>
              <a:t> </a:t>
            </a:r>
            <a:r>
              <a:rPr lang="en-US" dirty="0" err="1"/>
              <a:t>kerucut</a:t>
            </a:r>
            <a:r>
              <a:rPr lang="en-US" dirty="0"/>
              <a:t> </a:t>
            </a:r>
            <a:r>
              <a:rPr lang="en-US" dirty="0" err="1"/>
              <a:t>pinus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. </a:t>
            </a:r>
            <a:r>
              <a:rPr lang="en-US" dirty="0" err="1"/>
              <a:t>Kelenjar</a:t>
            </a:r>
            <a:r>
              <a:rPr lang="en-US" dirty="0"/>
              <a:t> pineal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memproduksi</a:t>
            </a:r>
            <a:r>
              <a:rPr lang="en-US" dirty="0"/>
              <a:t> </a:t>
            </a:r>
            <a:r>
              <a:rPr lang="en-US" dirty="0" err="1"/>
              <a:t>hormon</a:t>
            </a:r>
            <a:r>
              <a:rPr lang="en-US" dirty="0"/>
              <a:t> melatonin yang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tidur-bangun</a:t>
            </a:r>
            <a:r>
              <a:rPr lang="en-US" dirty="0"/>
              <a:t> (</a:t>
            </a:r>
            <a:r>
              <a:rPr lang="en-US" dirty="0" err="1"/>
              <a:t>ritme</a:t>
            </a:r>
            <a:r>
              <a:rPr lang="en-US" dirty="0"/>
              <a:t> </a:t>
            </a:r>
            <a:r>
              <a:rPr lang="en-US" dirty="0" err="1"/>
              <a:t>sirkadian</a:t>
            </a:r>
            <a:r>
              <a:rPr lang="en-US" dirty="0"/>
              <a:t>)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SCN. </a:t>
            </a:r>
            <a:endParaRPr kumimoji="0" lang="en-US" altLang="en-US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48640" name="Title 1"/>
          <p:cNvSpPr txBox="1"/>
          <p:nvPr/>
        </p:nvSpPr>
        <p:spPr>
          <a:xfrm>
            <a:off x="1367073" y="609600"/>
            <a:ext cx="8745647" cy="4496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1048641" name="Content Placeholder 2"/>
          <p:cNvSpPr txBox="1"/>
          <p:nvPr/>
        </p:nvSpPr>
        <p:spPr>
          <a:xfrm>
            <a:off x="1367073" y="609601"/>
            <a:ext cx="9688883" cy="10023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1" dirty="0"/>
              <a:t>Suprachiasmatic nucleus (SCN) 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sekelompok</a:t>
            </a:r>
            <a:r>
              <a:rPr lang="en-US" sz="2000" dirty="0"/>
              <a:t> </a:t>
            </a:r>
            <a:r>
              <a:rPr lang="en-US" sz="2000" dirty="0" err="1"/>
              <a:t>kecil</a:t>
            </a:r>
            <a:r>
              <a:rPr lang="en-US" sz="2000" dirty="0"/>
              <a:t> neuron yang </a:t>
            </a:r>
            <a:r>
              <a:rPr lang="en-US" sz="2000" dirty="0" err="1"/>
              <a:t>berfungsi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pusat</a:t>
            </a:r>
            <a:r>
              <a:rPr lang="en-US" sz="2000" dirty="0"/>
              <a:t> </a:t>
            </a:r>
            <a:r>
              <a:rPr lang="en-US" sz="2000" dirty="0" err="1"/>
              <a:t>kendali</a:t>
            </a:r>
            <a:r>
              <a:rPr lang="en-US" sz="2000" dirty="0"/>
              <a:t> </a:t>
            </a:r>
            <a:r>
              <a:rPr lang="en-US" sz="2000" dirty="0" err="1"/>
              <a:t>utama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ritme</a:t>
            </a:r>
            <a:r>
              <a:rPr lang="en-US" sz="2000" dirty="0"/>
              <a:t> </a:t>
            </a:r>
            <a:r>
              <a:rPr lang="en-US" sz="2000" dirty="0" err="1"/>
              <a:t>sirkadian</a:t>
            </a:r>
            <a:r>
              <a:rPr lang="en-US" sz="2000" dirty="0"/>
              <a:t> (jam </a:t>
            </a:r>
            <a:r>
              <a:rPr lang="en-US" sz="2000" dirty="0" err="1"/>
              <a:t>biologis</a:t>
            </a:r>
            <a:r>
              <a:rPr lang="en-US" sz="2000" dirty="0"/>
              <a:t>) di </a:t>
            </a:r>
            <a:r>
              <a:rPr lang="en-US" sz="2000" dirty="0" err="1"/>
              <a:t>tubuh</a:t>
            </a:r>
            <a:r>
              <a:rPr lang="en-US" sz="2000" dirty="0"/>
              <a:t> </a:t>
            </a:r>
            <a:r>
              <a:rPr lang="en-US" sz="2000" dirty="0" err="1"/>
              <a:t>mamalia</a:t>
            </a:r>
            <a:r>
              <a:rPr lang="en-US" sz="2000" dirty="0"/>
              <a:t>, </a:t>
            </a:r>
            <a:r>
              <a:rPr lang="en-US" sz="2000" dirty="0" err="1"/>
              <a:t>termasuk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:checker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Round Diagonal Corner Rectangle 3"/>
          <p:cNvSpPr/>
          <p:nvPr/>
        </p:nvSpPr>
        <p:spPr>
          <a:xfrm>
            <a:off x="425514" y="334978"/>
            <a:ext cx="11253458" cy="612014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58" name="Title 1"/>
          <p:cNvSpPr txBox="1"/>
          <p:nvPr/>
        </p:nvSpPr>
        <p:spPr>
          <a:xfrm>
            <a:off x="677333" y="609600"/>
            <a:ext cx="9435387" cy="9023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dirty="0" err="1"/>
              <a:t>Kesimpulan</a:t>
            </a:r>
            <a:endParaRPr lang="en-US" sz="3600" dirty="0"/>
          </a:p>
        </p:txBody>
      </p:sp>
      <p:sp>
        <p:nvSpPr>
          <p:cNvPr id="1048659" name="Content Placeholder 2"/>
          <p:cNvSpPr txBox="1"/>
          <p:nvPr/>
        </p:nvSpPr>
        <p:spPr>
          <a:xfrm>
            <a:off x="1247702" y="1511928"/>
            <a:ext cx="9688883" cy="45810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/>
              <a:t>Hewan</a:t>
            </a:r>
            <a:r>
              <a:rPr lang="en-US" sz="1800" dirty="0"/>
              <a:t>, </a:t>
            </a:r>
            <a:r>
              <a:rPr lang="en-US" sz="1800" dirty="0" err="1"/>
              <a:t>termasuk</a:t>
            </a:r>
            <a:r>
              <a:rPr lang="en-US" sz="1800" dirty="0"/>
              <a:t> </a:t>
            </a:r>
            <a:r>
              <a:rPr lang="en-US" sz="1800" dirty="0" err="1"/>
              <a:t>manusia</a:t>
            </a:r>
            <a:r>
              <a:rPr lang="en-US" sz="1800" dirty="0"/>
              <a:t>,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ritme</a:t>
            </a:r>
            <a:r>
              <a:rPr lang="en-US" sz="1800" dirty="0"/>
              <a:t> </a:t>
            </a:r>
            <a:r>
              <a:rPr lang="en-US" sz="1800" dirty="0" err="1"/>
              <a:t>aktivitas</a:t>
            </a:r>
            <a:r>
              <a:rPr lang="en-US" sz="1800" dirty="0"/>
              <a:t> yang </a:t>
            </a:r>
            <a:r>
              <a:rPr lang="en-US" sz="1800" dirty="0" err="1"/>
              <a:t>dihasilkan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internal yang </a:t>
            </a:r>
            <a:r>
              <a:rPr lang="en-US" sz="1800" dirty="0" err="1"/>
              <a:t>berlangsung</a:t>
            </a:r>
            <a:r>
              <a:rPr lang="en-US" sz="1800" dirty="0"/>
              <a:t> </a:t>
            </a:r>
            <a:r>
              <a:rPr lang="en-US" sz="1800" dirty="0" err="1"/>
              <a:t>sekitar</a:t>
            </a:r>
            <a:r>
              <a:rPr lang="en-US" sz="1800" dirty="0"/>
              <a:t> 24 jam. </a:t>
            </a:r>
          </a:p>
          <a:p>
            <a:r>
              <a:rPr lang="pt-BR" sz="1800" dirty="0"/>
              <a:t>Suprachiasmatic  Nukleus (SCN), bagian dari hipotalamus, </a:t>
            </a:r>
            <a:r>
              <a:rPr lang="sv-SE" sz="1800" dirty="0"/>
              <a:t>menghasilkan ritme sirkadian tubuh untuk tidur dan suhu</a:t>
            </a:r>
            <a:r>
              <a:rPr lang="en-US" sz="1800" dirty="0"/>
              <a:t>. </a:t>
            </a:r>
          </a:p>
          <a:p>
            <a:r>
              <a:rPr lang="en-US" sz="1800" dirty="0"/>
              <a:t>SCN </a:t>
            </a:r>
            <a:r>
              <a:rPr lang="en-US" sz="1800" dirty="0" err="1"/>
              <a:t>mengontrol</a:t>
            </a:r>
            <a:r>
              <a:rPr lang="en-US" sz="1800" dirty="0"/>
              <a:t> </a:t>
            </a:r>
            <a:r>
              <a:rPr lang="en-US" sz="1800" dirty="0" err="1"/>
              <a:t>ritme</a:t>
            </a:r>
            <a:r>
              <a:rPr lang="en-US" sz="1800" dirty="0"/>
              <a:t> </a:t>
            </a:r>
            <a:r>
              <a:rPr lang="en-US" sz="1800" dirty="0" err="1"/>
              <a:t>tubuh</a:t>
            </a:r>
            <a:r>
              <a:rPr lang="en-US" sz="1800" dirty="0"/>
              <a:t> </a:t>
            </a:r>
            <a:r>
              <a:rPr lang="en-US" sz="1800" dirty="0" err="1"/>
              <a:t>sebagian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mengarahkan</a:t>
            </a:r>
            <a:r>
              <a:rPr lang="en-US" sz="1800" dirty="0"/>
              <a:t> </a:t>
            </a:r>
            <a:r>
              <a:rPr lang="fi-FI" sz="1800" dirty="0"/>
              <a:t>pelepasan melatonin oleh kelenjar pineal. Hormon melatonin meningkatkan rasa kantuk; jika diberikan pada </a:t>
            </a:r>
            <a:r>
              <a:rPr lang="en-US" sz="1800" dirty="0" err="1"/>
              <a:t>waktu-waktu</a:t>
            </a:r>
            <a:r>
              <a:rPr lang="en-US" sz="1800" dirty="0"/>
              <a:t> </a:t>
            </a:r>
            <a:r>
              <a:rPr lang="en-US" sz="1800" dirty="0" err="1"/>
              <a:t>tertentu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sehari</a:t>
            </a:r>
            <a:r>
              <a:rPr lang="en-US" sz="1800" dirty="0"/>
              <a:t>, </a:t>
            </a:r>
            <a:r>
              <a:rPr lang="en-US" sz="1800" dirty="0" err="1"/>
              <a:t>itu</a:t>
            </a:r>
            <a:r>
              <a:rPr lang="en-US" sz="1800" dirty="0"/>
              <a:t> juga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mengatur</a:t>
            </a:r>
            <a:r>
              <a:rPr lang="en-US" sz="1800" dirty="0"/>
              <a:t> </a:t>
            </a:r>
            <a:r>
              <a:rPr lang="en-US" sz="1800" dirty="0" err="1"/>
              <a:t>ulang</a:t>
            </a:r>
            <a:r>
              <a:rPr lang="en-US" sz="1800" dirty="0"/>
              <a:t> </a:t>
            </a:r>
            <a:r>
              <a:rPr lang="en-US" sz="1800" dirty="0" err="1"/>
              <a:t>ritme</a:t>
            </a:r>
            <a:r>
              <a:rPr lang="en-US" sz="1800" dirty="0"/>
              <a:t> </a:t>
            </a:r>
            <a:r>
              <a:rPr lang="en-US" sz="1800" dirty="0" err="1"/>
              <a:t>sirkadian</a:t>
            </a:r>
            <a:endParaRPr lang="en-US" sz="1800" dirty="0"/>
          </a:p>
          <a:p>
            <a:pPr algn="just"/>
            <a:r>
              <a:rPr lang="en-US" sz="1800" dirty="0" err="1"/>
              <a:t>Gangguan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irama</a:t>
            </a:r>
            <a:r>
              <a:rPr lang="en-US" sz="1800" dirty="0"/>
              <a:t> </a:t>
            </a:r>
            <a:r>
              <a:rPr lang="en-US" sz="1800" dirty="0" err="1"/>
              <a:t>sirkadian</a:t>
            </a:r>
            <a:r>
              <a:rPr lang="en-US" sz="1800" dirty="0"/>
              <a:t>, yang </a:t>
            </a:r>
            <a:r>
              <a:rPr lang="en-US" sz="1800" dirty="0" err="1"/>
              <a:t>bisa</a:t>
            </a:r>
            <a:r>
              <a:rPr lang="en-US" sz="1800" dirty="0"/>
              <a:t> </a:t>
            </a:r>
            <a:r>
              <a:rPr lang="en-US" sz="1800" dirty="0" err="1"/>
              <a:t>disebabkan</a:t>
            </a:r>
            <a:r>
              <a:rPr lang="en-US" sz="1800" dirty="0"/>
              <a:t> </a:t>
            </a:r>
            <a:r>
              <a:rPr lang="en-US" sz="1800" dirty="0" err="1"/>
              <a:t>oleh</a:t>
            </a:r>
            <a:r>
              <a:rPr lang="en-US" sz="1800" dirty="0"/>
              <a:t> </a:t>
            </a:r>
            <a:r>
              <a:rPr lang="en-US" sz="1800" dirty="0" err="1"/>
              <a:t>jadwal</a:t>
            </a:r>
            <a:r>
              <a:rPr lang="en-US" sz="1800" dirty="0"/>
              <a:t> yang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teratur</a:t>
            </a:r>
            <a:r>
              <a:rPr lang="en-US" sz="1800" dirty="0"/>
              <a:t>,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menyebabkan</a:t>
            </a:r>
            <a:r>
              <a:rPr lang="en-US" sz="1800" dirty="0"/>
              <a:t> </a:t>
            </a:r>
            <a:r>
              <a:rPr lang="en-US" sz="1800" dirty="0" err="1"/>
              <a:t>masalah</a:t>
            </a:r>
            <a:r>
              <a:rPr lang="en-US" sz="1800" dirty="0"/>
              <a:t> </a:t>
            </a:r>
            <a:r>
              <a:rPr lang="en-US" sz="1800" dirty="0" err="1"/>
              <a:t>tidur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memengaruhi</a:t>
            </a:r>
            <a:r>
              <a:rPr lang="en-US" sz="1800" dirty="0"/>
              <a:t> </a:t>
            </a:r>
            <a:r>
              <a:rPr lang="en-US" sz="1800" dirty="0" err="1"/>
              <a:t>kesehatan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keseluruhan</a:t>
            </a:r>
            <a:r>
              <a:rPr lang="en-US" sz="1800" dirty="0"/>
              <a:t>, </a:t>
            </a:r>
            <a:r>
              <a:rPr lang="en-US" sz="1800" dirty="0" err="1"/>
              <a:t>seperti</a:t>
            </a:r>
            <a:r>
              <a:rPr lang="en-US" sz="1800" dirty="0"/>
              <a:t> yang </a:t>
            </a:r>
            <a:r>
              <a:rPr lang="en-US" sz="1800" dirty="0" err="1"/>
              <a:t>terlihat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kondisi</a:t>
            </a:r>
            <a:r>
              <a:rPr lang="en-US" sz="1800" dirty="0"/>
              <a:t> </a:t>
            </a:r>
            <a:r>
              <a:rPr lang="en-US" sz="1800" dirty="0" err="1"/>
              <a:t>seperti</a:t>
            </a:r>
            <a:r>
              <a:rPr lang="en-US" sz="1800" dirty="0"/>
              <a:t> </a:t>
            </a:r>
            <a:r>
              <a:rPr lang="en-US" sz="1800" i="1" dirty="0"/>
              <a:t>jet lag</a:t>
            </a:r>
            <a:r>
              <a:rPr lang="en-US" sz="1800" dirty="0"/>
              <a:t>. </a:t>
            </a:r>
            <a:r>
              <a:rPr lang="en-US" sz="1800" dirty="0" err="1"/>
              <a:t>Menjaga</a:t>
            </a:r>
            <a:r>
              <a:rPr lang="en-US" sz="1800" dirty="0"/>
              <a:t> </a:t>
            </a:r>
            <a:r>
              <a:rPr lang="en-US" sz="1800" dirty="0" err="1"/>
              <a:t>irama</a:t>
            </a:r>
            <a:r>
              <a:rPr lang="en-US" sz="1800" dirty="0"/>
              <a:t> </a:t>
            </a:r>
            <a:r>
              <a:rPr lang="en-US" sz="1800" dirty="0" err="1"/>
              <a:t>sirkadian</a:t>
            </a:r>
            <a:r>
              <a:rPr lang="en-US" sz="1800" dirty="0"/>
              <a:t> </a:t>
            </a:r>
            <a:r>
              <a:rPr lang="en-US" sz="1800" dirty="0" err="1"/>
              <a:t>tetap</a:t>
            </a:r>
            <a:r>
              <a:rPr lang="en-US" sz="1800" dirty="0"/>
              <a:t> </a:t>
            </a:r>
            <a:r>
              <a:rPr lang="en-US" sz="1800" dirty="0" err="1"/>
              <a:t>sehat</a:t>
            </a:r>
            <a:r>
              <a:rPr lang="en-US" sz="1800" dirty="0"/>
              <a:t> </a:t>
            </a:r>
            <a:r>
              <a:rPr lang="en-US" sz="1800" dirty="0" err="1"/>
              <a:t>memerlukan</a:t>
            </a:r>
            <a:r>
              <a:rPr lang="en-US" sz="1800" dirty="0"/>
              <a:t> </a:t>
            </a:r>
            <a:r>
              <a:rPr lang="en-US" sz="1800" dirty="0" err="1"/>
              <a:t>jadwal</a:t>
            </a:r>
            <a:r>
              <a:rPr lang="en-US" sz="1800" dirty="0"/>
              <a:t> </a:t>
            </a:r>
            <a:r>
              <a:rPr lang="en-US" sz="1800" dirty="0" err="1"/>
              <a:t>tidur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bangun</a:t>
            </a:r>
            <a:r>
              <a:rPr lang="en-US" sz="1800" dirty="0"/>
              <a:t> yang </a:t>
            </a:r>
            <a:r>
              <a:rPr lang="en-US" sz="1800" dirty="0" err="1"/>
              <a:t>konsisten</a:t>
            </a:r>
            <a:r>
              <a:rPr lang="en-US" sz="1800" dirty="0"/>
              <a:t>, </a:t>
            </a:r>
            <a:r>
              <a:rPr lang="en-US" sz="1800" dirty="0" err="1"/>
              <a:t>serta</a:t>
            </a:r>
            <a:r>
              <a:rPr lang="en-US" sz="1800" dirty="0"/>
              <a:t> </a:t>
            </a:r>
            <a:r>
              <a:rPr lang="en-US" sz="1800" dirty="0" err="1"/>
              <a:t>meminimalkan</a:t>
            </a:r>
            <a:r>
              <a:rPr lang="en-US" sz="1800" dirty="0"/>
              <a:t> </a:t>
            </a:r>
            <a:r>
              <a:rPr lang="en-US" sz="1800" dirty="0" err="1"/>
              <a:t>paparan</a:t>
            </a:r>
            <a:r>
              <a:rPr lang="en-US" sz="1800" dirty="0"/>
              <a:t> </a:t>
            </a:r>
            <a:r>
              <a:rPr lang="en-US" sz="1800" dirty="0" err="1"/>
              <a:t>cahaya</a:t>
            </a:r>
            <a:r>
              <a:rPr lang="en-US" sz="1800" dirty="0"/>
              <a:t> </a:t>
            </a:r>
            <a:r>
              <a:rPr lang="en-US" sz="1800" dirty="0" err="1"/>
              <a:t>terang</a:t>
            </a:r>
            <a:r>
              <a:rPr lang="en-US" sz="1800" dirty="0"/>
              <a:t> </a:t>
            </a:r>
            <a:r>
              <a:rPr lang="en-US" sz="1800" dirty="0" err="1"/>
              <a:t>sebelum</a:t>
            </a:r>
            <a:r>
              <a:rPr lang="en-US" sz="1800" dirty="0"/>
              <a:t> </a:t>
            </a:r>
            <a:r>
              <a:rPr lang="en-US" sz="1800" dirty="0" err="1"/>
              <a:t>tidur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memaksimalkan</a:t>
            </a:r>
            <a:r>
              <a:rPr lang="en-US" sz="1800" dirty="0"/>
              <a:t> </a:t>
            </a:r>
            <a:r>
              <a:rPr lang="en-US" sz="1800" dirty="0" err="1"/>
              <a:t>paparan</a:t>
            </a:r>
            <a:r>
              <a:rPr lang="en-US" sz="1800" dirty="0"/>
              <a:t> </a:t>
            </a:r>
            <a:r>
              <a:rPr lang="en-US" sz="1800" dirty="0" err="1"/>
              <a:t>cahaya</a:t>
            </a:r>
            <a:r>
              <a:rPr lang="en-US" sz="1800" dirty="0"/>
              <a:t> </a:t>
            </a:r>
            <a:r>
              <a:rPr lang="en-US" sz="1800" dirty="0" err="1"/>
              <a:t>terang</a:t>
            </a:r>
            <a:r>
              <a:rPr lang="en-US" sz="1800" dirty="0"/>
              <a:t> di </a:t>
            </a:r>
            <a:r>
              <a:rPr lang="en-US" sz="1800" dirty="0" err="1"/>
              <a:t>pagi</a:t>
            </a:r>
            <a:r>
              <a:rPr lang="en-US" sz="1800" dirty="0"/>
              <a:t> </a:t>
            </a:r>
            <a:r>
              <a:rPr lang="en-US" sz="1800" dirty="0" err="1"/>
              <a:t>hari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Cahaya</a:t>
            </a:r>
            <a:r>
              <a:rPr lang="en-US" sz="1800" dirty="0"/>
              <a:t> </a:t>
            </a:r>
            <a:r>
              <a:rPr lang="en-US" sz="1800" dirty="0" err="1"/>
              <a:t>mengatur</a:t>
            </a:r>
            <a:r>
              <a:rPr lang="en-US" sz="1800" dirty="0"/>
              <a:t> </a:t>
            </a:r>
            <a:r>
              <a:rPr lang="en-US" sz="1800" dirty="0" err="1"/>
              <a:t>ulang</a:t>
            </a:r>
            <a:r>
              <a:rPr lang="en-US" sz="1800" dirty="0"/>
              <a:t> jam </a:t>
            </a:r>
            <a:r>
              <a:rPr lang="en-US" sz="1800" dirty="0" err="1"/>
              <a:t>biologis</a:t>
            </a:r>
            <a:r>
              <a:rPr lang="en-US" sz="1800" dirty="0"/>
              <a:t> </a:t>
            </a:r>
            <a:r>
              <a:rPr lang="en-US" sz="1800" dirty="0" err="1"/>
              <a:t>sebagian</a:t>
            </a:r>
            <a:r>
              <a:rPr lang="en-US" sz="1800" dirty="0"/>
              <a:t> </a:t>
            </a:r>
            <a:r>
              <a:rPr lang="en-US" sz="1800" dirty="0" err="1"/>
              <a:t>oleh</a:t>
            </a:r>
            <a:r>
              <a:rPr lang="en-US" sz="1800" dirty="0"/>
              <a:t> </a:t>
            </a:r>
            <a:r>
              <a:rPr lang="en-US" sz="1800" dirty="0" err="1"/>
              <a:t>cabang</a:t>
            </a:r>
            <a:r>
              <a:rPr lang="en-US" sz="1800" dirty="0"/>
              <a:t> </a:t>
            </a:r>
            <a:r>
              <a:rPr lang="en-US" sz="1800" dirty="0" err="1"/>
              <a:t>saraf</a:t>
            </a:r>
            <a:r>
              <a:rPr lang="en-US" sz="1800" dirty="0"/>
              <a:t> optic yang </a:t>
            </a:r>
            <a:r>
              <a:rPr lang="en-US" sz="1800" dirty="0" err="1"/>
              <a:t>meluas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SCN. </a:t>
            </a:r>
            <a:r>
              <a:rPr lang="en-US" sz="1800" dirty="0" err="1"/>
              <a:t>Akson</a:t>
            </a:r>
            <a:r>
              <a:rPr lang="en-US" sz="1800" dirty="0"/>
              <a:t> </a:t>
            </a:r>
            <a:r>
              <a:rPr lang="en-US" sz="1800" dirty="0" err="1"/>
              <a:t>tersebut</a:t>
            </a:r>
            <a:r>
              <a:rPr lang="en-US" sz="1800" dirty="0"/>
              <a:t> </a:t>
            </a:r>
            <a:r>
              <a:rPr lang="en-US" sz="1800" dirty="0" err="1"/>
              <a:t>berasal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populasi</a:t>
            </a:r>
            <a:r>
              <a:rPr lang="en-US" sz="1800" dirty="0"/>
              <a:t> </a:t>
            </a:r>
            <a:r>
              <a:rPr lang="en-US" sz="1800" dirty="0" err="1"/>
              <a:t>khusus</a:t>
            </a:r>
            <a:r>
              <a:rPr lang="en-US" sz="1800" dirty="0"/>
              <a:t> </a:t>
            </a:r>
            <a:r>
              <a:rPr lang="en-US" sz="1800" dirty="0" err="1"/>
              <a:t>sel</a:t>
            </a:r>
            <a:r>
              <a:rPr lang="en-US" sz="1800" dirty="0"/>
              <a:t> ganglion yang </a:t>
            </a:r>
            <a:r>
              <a:rPr lang="en-US" sz="1800" dirty="0" err="1"/>
              <a:t>merespons</a:t>
            </a:r>
            <a:r>
              <a:rPr lang="en-US" sz="1800" dirty="0"/>
              <a:t> </a:t>
            </a:r>
            <a:r>
              <a:rPr lang="en-US" sz="1800" dirty="0" err="1"/>
              <a:t>langsung</a:t>
            </a:r>
            <a:r>
              <a:rPr lang="en-US" sz="1800" dirty="0"/>
              <a:t> </a:t>
            </a:r>
            <a:r>
              <a:rPr lang="en-US" sz="1800" dirty="0" err="1"/>
              <a:t>terhadap</a:t>
            </a:r>
            <a:r>
              <a:rPr lang="en-US" sz="1800" dirty="0"/>
              <a:t> </a:t>
            </a:r>
            <a:r>
              <a:rPr lang="en-US" sz="1800" dirty="0" err="1"/>
              <a:t>cahaya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 </a:t>
            </a:r>
            <a:r>
              <a:rPr lang="en-US" sz="1800" dirty="0" err="1"/>
              <a:t>menyampaikan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sel</a:t>
            </a:r>
            <a:r>
              <a:rPr lang="en-US" sz="1800" dirty="0"/>
              <a:t> </a:t>
            </a:r>
            <a:r>
              <a:rPr lang="en-US" sz="1800" dirty="0" err="1"/>
              <a:t>batang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sel</a:t>
            </a:r>
            <a:r>
              <a:rPr lang="en-US" sz="1800" dirty="0"/>
              <a:t> </a:t>
            </a:r>
            <a:r>
              <a:rPr lang="en-US" sz="1800" dirty="0" err="1"/>
              <a:t>kerucut</a:t>
            </a:r>
            <a:r>
              <a:rPr lang="en-US" sz="1800" dirty="0"/>
              <a:t> yang </a:t>
            </a:r>
            <a:r>
              <a:rPr lang="en-US" sz="1800" dirty="0" err="1"/>
              <a:t>bersinaps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dalamnya</a:t>
            </a:r>
            <a:r>
              <a:rPr lang="en-US" sz="18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:checker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文本框 7"/>
          <p:cNvSpPr txBox="1"/>
          <p:nvPr/>
        </p:nvSpPr>
        <p:spPr>
          <a:xfrm>
            <a:off x="4473678" y="1623260"/>
            <a:ext cx="54568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Modul</a:t>
            </a:r>
            <a:r>
              <a:rPr lang="en-US" sz="2400" dirty="0"/>
              <a:t>  9.2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/>
              <a:t>Tahapan</a:t>
            </a:r>
            <a:r>
              <a:rPr lang="en-US" sz="2400" dirty="0"/>
              <a:t>  </a:t>
            </a:r>
            <a:r>
              <a:rPr lang="en-US" sz="2400" dirty="0" err="1"/>
              <a:t>Mekanisme</a:t>
            </a:r>
            <a:r>
              <a:rPr lang="en-US" sz="2400" dirty="0"/>
              <a:t>  </a:t>
            </a:r>
            <a:r>
              <a:rPr lang="en-US" sz="2400" dirty="0" err="1"/>
              <a:t>Tidur</a:t>
            </a:r>
            <a:r>
              <a:rPr lang="en-US" sz="2400" dirty="0"/>
              <a:t>  </a:t>
            </a:r>
            <a:r>
              <a:rPr lang="en-US" sz="2400" dirty="0" err="1"/>
              <a:t>dan</a:t>
            </a:r>
            <a:r>
              <a:rPr lang="en-US" sz="2400" dirty="0"/>
              <a:t>  </a:t>
            </a:r>
            <a:r>
              <a:rPr lang="en-US" sz="2400" dirty="0" err="1"/>
              <a:t>Otak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/>
              <a:t>Tahapan</a:t>
            </a:r>
            <a:r>
              <a:rPr lang="en-US" sz="2400" dirty="0"/>
              <a:t>  </a:t>
            </a:r>
            <a:r>
              <a:rPr lang="en-US" sz="2400" dirty="0" err="1"/>
              <a:t>Tidur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/>
              <a:t>Tidur</a:t>
            </a:r>
            <a:r>
              <a:rPr lang="en-US" sz="2400" dirty="0"/>
              <a:t>  </a:t>
            </a:r>
            <a:r>
              <a:rPr lang="en-US" sz="2400" dirty="0" err="1"/>
              <a:t>Paradoks</a:t>
            </a:r>
            <a:r>
              <a:rPr lang="en-US" sz="2400" dirty="0"/>
              <a:t>  </a:t>
            </a:r>
            <a:r>
              <a:rPr lang="en-US" sz="2400" dirty="0" err="1"/>
              <a:t>atau</a:t>
            </a:r>
            <a:r>
              <a:rPr lang="en-US" sz="2400" dirty="0"/>
              <a:t>  REM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/>
              <a:t>Mekanisme</a:t>
            </a:r>
            <a:r>
              <a:rPr lang="en-US" sz="2400" dirty="0"/>
              <a:t>  </a:t>
            </a:r>
            <a:r>
              <a:rPr lang="en-US" sz="2400" dirty="0" err="1"/>
              <a:t>Otak</a:t>
            </a:r>
            <a:r>
              <a:rPr lang="en-US" sz="2400" dirty="0"/>
              <a:t> 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kewaspadaan</a:t>
            </a:r>
            <a:r>
              <a:rPr lang="en-US" sz="2400" dirty="0"/>
              <a:t> dan </a:t>
            </a:r>
            <a:r>
              <a:rPr lang="en-US" sz="2400" dirty="0" err="1"/>
              <a:t>gairah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/>
              <a:t>Gangguan</a:t>
            </a:r>
            <a:r>
              <a:rPr lang="en-US" sz="2400" dirty="0"/>
              <a:t> </a:t>
            </a:r>
            <a:r>
              <a:rPr lang="en-US" sz="2400" dirty="0" err="1"/>
              <a:t>tidur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:check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Round Diagonal Corner Rectangle 3"/>
          <p:cNvSpPr/>
          <p:nvPr/>
        </p:nvSpPr>
        <p:spPr>
          <a:xfrm>
            <a:off x="425514" y="334978"/>
            <a:ext cx="11253458" cy="612014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68" name="Title 1"/>
          <p:cNvSpPr txBox="1"/>
          <p:nvPr/>
        </p:nvSpPr>
        <p:spPr>
          <a:xfrm>
            <a:off x="677333" y="750627"/>
            <a:ext cx="9435387" cy="7613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TAHAPAN MEKANISME TIDUR DAN OTAK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69" name="Content Placeholder 2"/>
          <p:cNvSpPr txBox="1"/>
          <p:nvPr/>
        </p:nvSpPr>
        <p:spPr>
          <a:xfrm>
            <a:off x="1247702" y="1511928"/>
            <a:ext cx="9688883" cy="40468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Pada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mulanya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mengetahui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tidur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sampai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ditemukannya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EEG (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electroensefalografi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dan EEG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memungkinkan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merekam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aktivitas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listrik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otak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tidur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situ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ditemukan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tidur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terdiri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bukanlah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yang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homogen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n-I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Pada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dasarnya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tahapan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tidur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kategori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in-I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NREM : (Non Rapid Eye Movement) :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tidur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tampa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gerakan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cepat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mencangkup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sampai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pada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siklus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tidur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Pada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fase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aktivitas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otak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menurun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bertahap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rileks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kesadaran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luar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hampir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hilang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sepenuhnya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n-I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 :(Rapid Eye Movement) :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fase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tidur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dimana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gerakan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cepat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mengalami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kelumpuhan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otot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disebut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juga “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tidur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paradoksal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(paradoxical sleep).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Disebut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paradoksal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otak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sangat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aktif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terjaga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benar-benar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bergerak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n-I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:checker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Round Diagonal Corner Rectangle 3"/>
          <p:cNvSpPr/>
          <p:nvPr/>
        </p:nvSpPr>
        <p:spPr>
          <a:xfrm>
            <a:off x="425514" y="334978"/>
            <a:ext cx="11253458" cy="612014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74" name="Title 1"/>
          <p:cNvSpPr txBox="1"/>
          <p:nvPr/>
        </p:nvSpPr>
        <p:spPr>
          <a:xfrm>
            <a:off x="677333" y="866633"/>
            <a:ext cx="9435387" cy="6452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TAHAPAN NREM (NON RAPID EYE MOVEMENT)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75" name="Content Placeholder 2"/>
          <p:cNvSpPr txBox="1"/>
          <p:nvPr/>
        </p:nvSpPr>
        <p:spPr>
          <a:xfrm>
            <a:off x="1247702" y="1511928"/>
            <a:ext cx="8633277" cy="44794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tidur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ringan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: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Tidur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menyebabkan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mental, dan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pikiran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berada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bawah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sadar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biasanya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berlangsung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hingga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tujuh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menit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Pada fase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i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tubuh belum sepenuhnya rileks walaupun aktivitas otak dan pergerakan tubuh mulai melambat. Kondisi ini memungkinkan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seseorang</a:t>
            </a:r>
            <a:r>
              <a:rPr lang="i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masih bisa dibangunkan meskipun sudah terlelap.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fase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walaupun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pernapasan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detak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jatung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mulai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melambat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hypnic jerk (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sensasi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jatuh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n-ID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Arial"/>
              <a:buChar char="•"/>
            </a:pP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tidur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: Fase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tidur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kedua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menuju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tidur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pulas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ditandai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pernapasan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detak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jantung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lambat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teratur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Pada masa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hingga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menit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ditandai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mendengar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suara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seseorang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mungkin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memahaminya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karna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sedang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mencoba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tidur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pulas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Saat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memasuki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fase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kedua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pergerakan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mata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gelombang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otak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cenderung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melambat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disertai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aktivitas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gelombang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otak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cepat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berirama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dikenal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sebutan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sleep spindle (12-14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hz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n-ID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:checker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Round Diagonal Corner Rectangle 3"/>
          <p:cNvSpPr/>
          <p:nvPr/>
        </p:nvSpPr>
        <p:spPr>
          <a:xfrm>
            <a:off x="425514" y="334978"/>
            <a:ext cx="11253458" cy="612014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680" name="Title 1"/>
          <p:cNvSpPr txBox="1"/>
          <p:nvPr/>
        </p:nvSpPr>
        <p:spPr>
          <a:xfrm>
            <a:off x="677333" y="723331"/>
            <a:ext cx="9435387" cy="7885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TAHAPAN NREM (NON RAPID EYE MOVEMENT)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81" name="Content Placeholder 2"/>
          <p:cNvSpPr txBox="1"/>
          <p:nvPr/>
        </p:nvSpPr>
        <p:spPr>
          <a:xfrm>
            <a:off x="1247702" y="1323834"/>
            <a:ext cx="5548883" cy="46675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dan 4 (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tidur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pulas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: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dikenal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 wave Sleep 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pada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fase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seseorang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mengalami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pelepasan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gelombang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delta pada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otak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Fase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mengakibatkan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sulit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dibangunkan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gagal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merespons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suara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sekitarnya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</a:t>
            </a:r>
            <a:r>
              <a:rPr lang="i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ika berhasil dibangunkan, tubuh tidak bisa langsung menyesuaikan diri dengan perubahan. 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mengakibatkan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seseorang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bingung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sebelum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menstabilkam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kesadarannya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n-ID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NREM fase 3 </a:t>
            </a:r>
            <a:r>
              <a:rPr lang="en-US" altLang="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 4 </a:t>
            </a:r>
            <a:r>
              <a:rPr lang="i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berperan penting dalam perkembangan dan perbaikan sel-sel jaringan. Kondisi ini juga mampu meningkatkan kekuatan tulang, mengirim pasokan darah ke otot, dan meningkatkan sistem kekebalan tubuh.</a:t>
            </a:r>
          </a:p>
        </p:txBody>
      </p:sp>
      <p:pic>
        <p:nvPicPr>
          <p:cNvPr id="2097155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358" y="1323835"/>
            <a:ext cx="4585647" cy="4326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:checker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Round Diagonal Corner Rectangle 3"/>
          <p:cNvSpPr/>
          <p:nvPr/>
        </p:nvSpPr>
        <p:spPr>
          <a:xfrm>
            <a:off x="425514" y="334978"/>
            <a:ext cx="11253458" cy="612014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86" name="Title 1"/>
          <p:cNvSpPr txBox="1"/>
          <p:nvPr/>
        </p:nvSpPr>
        <p:spPr>
          <a:xfrm>
            <a:off x="677333" y="887103"/>
            <a:ext cx="9435387" cy="624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TAHAPAN REM/TIDUR PARADOKS (RAPID EYE MOVEMENT)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87" name="Content Placeholder 2"/>
          <p:cNvSpPr txBox="1"/>
          <p:nvPr/>
        </p:nvSpPr>
        <p:spPr>
          <a:xfrm>
            <a:off x="1214651" y="1511928"/>
            <a:ext cx="5527343" cy="4793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REM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tahapan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terakhir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siklus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tidur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Yaitu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fase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dimana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Gerakan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cepat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mengalami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kelumpuhan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otot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dikenal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PARADOKS TIDUR. Saat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tidur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otak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lain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aktif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bekerja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sedangkan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otot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cenderung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rileks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kelumpuhan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sementara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n-I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Hal2 yang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tidur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REM :</a:t>
            </a:r>
            <a:endParaRPr lang="in-I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Aktivitas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EEG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menyerupai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terjaga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bergerak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segala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arah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cepat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acak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peningkatan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tekanan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darah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detak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jantung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otot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justru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mengalami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kelumpuhan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otot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total (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atonik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Meningkatnya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otak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terutama di pons dan sistem limbik, tetapi korteks prefrontal tetap relatif pasif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menjelaskan mengapa mimpi sering tidak logis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n-I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56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1994" y="1511927"/>
            <a:ext cx="4772673" cy="44589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:checker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Round Diagonal Corner Rectangle 3"/>
          <p:cNvSpPr/>
          <p:nvPr/>
        </p:nvSpPr>
        <p:spPr>
          <a:xfrm>
            <a:off x="425514" y="334978"/>
            <a:ext cx="11253458" cy="612014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92" name="Title 1"/>
          <p:cNvSpPr txBox="1"/>
          <p:nvPr/>
        </p:nvSpPr>
        <p:spPr>
          <a:xfrm>
            <a:off x="677333" y="846161"/>
            <a:ext cx="9435387" cy="6657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MEKANISME OTAK DARI KEWASPADAAN DAN GAIRAH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93" name="Content Placeholder 2"/>
          <p:cNvSpPr txBox="1"/>
          <p:nvPr/>
        </p:nvSpPr>
        <p:spPr>
          <a:xfrm>
            <a:off x="1214651" y="1511928"/>
            <a:ext cx="5063319" cy="4793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Kalat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menekankan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kewaspadaan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gairah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bukanlah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keadaan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sederhana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melainkan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otak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sejumlah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otak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 yang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disebut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Ascending </a:t>
            </a:r>
            <a:r>
              <a:rPr lang="en-US" altLang="id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Retikular</a:t>
            </a:r>
            <a:r>
              <a:rPr lang="en-US" altLang="id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Activating System 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(ARAS)/system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pengaktivasi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reticular ascending</a:t>
            </a:r>
            <a:endParaRPr lang="in-I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kewaspadaan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gairah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in-I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Gairah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(Arousal) :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mengacu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Tingkat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kesiapan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fisiologis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responsive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organisme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kontinum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tidur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nyenyak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Tidur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ringan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rileks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waspada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tegang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Kewaspadaan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(Vigilance) :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mengacu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mempertahankan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perhatian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berkelanjutan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rangsangan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97157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970" y="1705971"/>
            <a:ext cx="5268036" cy="38486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:checker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Round Diagonal Corner Rectangle 3"/>
          <p:cNvSpPr/>
          <p:nvPr/>
        </p:nvSpPr>
        <p:spPr>
          <a:xfrm>
            <a:off x="469271" y="368929"/>
            <a:ext cx="11253458" cy="612014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02" name="Title 1"/>
          <p:cNvSpPr txBox="1"/>
          <p:nvPr/>
        </p:nvSpPr>
        <p:spPr>
          <a:xfrm>
            <a:off x="677333" y="846161"/>
            <a:ext cx="9435387" cy="6657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MEKANISME OTAK DARI KEWASPADAAN DAN GAIRAH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703" name="Content Placeholder 2"/>
          <p:cNvSpPr txBox="1"/>
          <p:nvPr/>
        </p:nvSpPr>
        <p:spPr>
          <a:xfrm>
            <a:off x="1214651" y="1511928"/>
            <a:ext cx="5240740" cy="4793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Pusat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komando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Formasi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Retikular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ARAS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formasi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reticular : area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menerima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input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koleteral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sensorik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suara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Cahaya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terang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sentuhan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ARAS : Ketika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formasi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reticular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terstimulasi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mengaktifkan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ARAS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jalur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 yang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memproyeksikan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sinyal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bangun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waspada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kemudian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keseluruh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korteks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serebral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kemudian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berefek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mengubah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keadaan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keseluruhan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otak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tidur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bangun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mengantuk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siaga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Talamus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ARAS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memproyeksikan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sinyal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inti-inti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spesifik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talamus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yang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kemudian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memproyeksikan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sinyal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gairah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seluruh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korteks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serebral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kemudian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mengubah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gelombang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otak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tidur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lambat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bangun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cepat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in-I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58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5390" y="1255595"/>
            <a:ext cx="5049673" cy="2906972"/>
          </a:xfrm>
          <a:prstGeom prst="rect">
            <a:avLst/>
          </a:prstGeom>
        </p:spPr>
      </p:pic>
      <p:sp>
        <p:nvSpPr>
          <p:cNvPr id="1048704" name="Title 9"/>
          <p:cNvSpPr>
            <a:spLocks noGrp="1"/>
          </p:cNvSpPr>
          <p:nvPr>
            <p:ph type="title"/>
          </p:nvPr>
        </p:nvSpPr>
        <p:spPr>
          <a:xfrm>
            <a:off x="6673754" y="4162567"/>
            <a:ext cx="4572001" cy="1849272"/>
          </a:xfrm>
        </p:spPr>
        <p:txBody>
          <a:bodyPr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Irama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sirkadian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Nukleus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Suprachiasmatic (SCN) di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hipotalamus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berfungsi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jam master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biologis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menerima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Cahaya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mengatur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merasa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waspada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mengantuk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:checker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文本框 3"/>
          <p:cNvSpPr txBox="1"/>
          <p:nvPr/>
        </p:nvSpPr>
        <p:spPr>
          <a:xfrm>
            <a:off x="2688968" y="649212"/>
            <a:ext cx="8533213" cy="117094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algn="ctr" eaLnBrk="0"/>
            <a:r>
              <a:rPr lang="en-ID" sz="7200" dirty="0" err="1"/>
              <a:t>Pokok</a:t>
            </a:r>
            <a:r>
              <a:rPr lang="en-ID" sz="7200" dirty="0"/>
              <a:t> </a:t>
            </a:r>
            <a:r>
              <a:rPr lang="en-ID" sz="7200" dirty="0" err="1"/>
              <a:t>Pembahasan</a:t>
            </a:r>
            <a:endParaRPr lang="ko-KR" altLang="en-US" sz="7000" b="1" cap="none" dirty="0">
              <a:solidFill>
                <a:schemeClr val="bg1"/>
              </a:solidFill>
              <a:latin typeface="庞门正道标题体" panose="02010600030101010101" pitchFamily="2" charset="-122"/>
              <a:ea typeface="微软雅黑" charset="0"/>
            </a:endParaRPr>
          </a:p>
        </p:txBody>
      </p:sp>
      <p:sp>
        <p:nvSpPr>
          <p:cNvPr id="1048593" name="文本框 4"/>
          <p:cNvSpPr txBox="1"/>
          <p:nvPr/>
        </p:nvSpPr>
        <p:spPr>
          <a:xfrm>
            <a:off x="1212813" y="2322540"/>
            <a:ext cx="3006102" cy="25853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wrap="square" lIns="91440" tIns="45720" rIns="91440" bIns="45720" numCol="1" anchor="t">
            <a:spAutoFit/>
          </a:bodyPr>
          <a:lstStyle/>
          <a:p>
            <a:r>
              <a:rPr lang="en-US" dirty="0" err="1"/>
              <a:t>Modul</a:t>
            </a:r>
            <a:r>
              <a:rPr lang="en-US" dirty="0"/>
              <a:t>  9.1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/>
              <a:t>Irama</a:t>
            </a:r>
            <a:r>
              <a:rPr lang="en-US" dirty="0"/>
              <a:t>  </a:t>
            </a:r>
            <a:r>
              <a:rPr lang="en-US" dirty="0" err="1"/>
              <a:t>Bangun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Tidur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/>
              <a:t>Siklus</a:t>
            </a:r>
            <a:r>
              <a:rPr lang="en-US" dirty="0"/>
              <a:t> Endogen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/>
              <a:t>Mekanisme</a:t>
            </a:r>
            <a:r>
              <a:rPr lang="en-US" dirty="0"/>
              <a:t>  Jam  </a:t>
            </a:r>
            <a:r>
              <a:rPr lang="en-US" dirty="0" err="1"/>
              <a:t>Biologis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/>
              <a:t>Mengatur</a:t>
            </a:r>
            <a:r>
              <a:rPr lang="en-US" dirty="0"/>
              <a:t>  dan  </a:t>
            </a:r>
            <a:r>
              <a:rPr lang="en-US" dirty="0" err="1"/>
              <a:t>Mengatur</a:t>
            </a:r>
            <a:r>
              <a:rPr lang="en-US" dirty="0"/>
              <a:t>  </a:t>
            </a:r>
            <a:r>
              <a:rPr lang="en-US" dirty="0" err="1"/>
              <a:t>Ulang</a:t>
            </a:r>
            <a:r>
              <a:rPr lang="en-US" dirty="0"/>
              <a:t>  Jam  </a:t>
            </a:r>
            <a:r>
              <a:rPr lang="en-US" dirty="0" err="1"/>
              <a:t>Biologis</a:t>
            </a:r>
            <a:endParaRPr lang="en-US" dirty="0"/>
          </a:p>
          <a:p>
            <a:endParaRPr lang="en-US" dirty="0"/>
          </a:p>
        </p:txBody>
      </p:sp>
      <p:sp>
        <p:nvSpPr>
          <p:cNvPr id="1048594" name="文本框 8"/>
          <p:cNvSpPr txBox="1"/>
          <p:nvPr/>
        </p:nvSpPr>
        <p:spPr>
          <a:xfrm>
            <a:off x="4514609" y="2322540"/>
            <a:ext cx="3264922" cy="25853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wrap="square" lIns="91440" tIns="45720" rIns="91440" bIns="45720" numCol="1" anchor="t">
            <a:spAutoFit/>
          </a:bodyPr>
          <a:lstStyle/>
          <a:p>
            <a:r>
              <a:rPr lang="en-US" dirty="0" err="1"/>
              <a:t>Modul</a:t>
            </a:r>
            <a:r>
              <a:rPr lang="en-US" dirty="0"/>
              <a:t>  9.2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/>
              <a:t>Tahapan</a:t>
            </a:r>
            <a:r>
              <a:rPr lang="en-US" dirty="0"/>
              <a:t>  </a:t>
            </a:r>
            <a:r>
              <a:rPr lang="en-US" dirty="0" err="1"/>
              <a:t>Mekanisme</a:t>
            </a:r>
            <a:r>
              <a:rPr lang="en-US" dirty="0"/>
              <a:t>  </a:t>
            </a:r>
            <a:r>
              <a:rPr lang="en-US" dirty="0" err="1"/>
              <a:t>Tidur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Otak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/>
              <a:t>Tahapan</a:t>
            </a:r>
            <a:r>
              <a:rPr lang="en-US" dirty="0"/>
              <a:t>  </a:t>
            </a:r>
            <a:r>
              <a:rPr lang="en-US" dirty="0" err="1"/>
              <a:t>Tidur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/>
              <a:t>Tidur</a:t>
            </a:r>
            <a:r>
              <a:rPr lang="en-US" dirty="0"/>
              <a:t>  </a:t>
            </a:r>
            <a:r>
              <a:rPr lang="en-US" dirty="0" err="1"/>
              <a:t>Paradoks</a:t>
            </a:r>
            <a:r>
              <a:rPr lang="en-US" dirty="0"/>
              <a:t>  </a:t>
            </a:r>
            <a:r>
              <a:rPr lang="en-US" dirty="0" err="1"/>
              <a:t>atau</a:t>
            </a:r>
            <a:r>
              <a:rPr lang="en-US" dirty="0"/>
              <a:t>  REM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/>
              <a:t>Mekanisme</a:t>
            </a:r>
            <a:r>
              <a:rPr lang="en-US" dirty="0"/>
              <a:t>  </a:t>
            </a:r>
            <a:r>
              <a:rPr lang="en-US" dirty="0" err="1"/>
              <a:t>Otak</a:t>
            </a:r>
            <a:r>
              <a:rPr lang="en-US" dirty="0"/>
              <a:t> 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Terjaga</a:t>
            </a:r>
            <a:r>
              <a:rPr lang="en-US" dirty="0"/>
              <a:t>  dan  </a:t>
            </a:r>
            <a:r>
              <a:rPr lang="en-US" dirty="0" err="1"/>
              <a:t>Terbangun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tidur</a:t>
            </a:r>
            <a:endParaRPr lang="en-US" dirty="0"/>
          </a:p>
          <a:p>
            <a:endParaRPr lang="en-US" dirty="0"/>
          </a:p>
        </p:txBody>
      </p:sp>
      <p:sp>
        <p:nvSpPr>
          <p:cNvPr id="1048595" name="文本框 8"/>
          <p:cNvSpPr txBox="1"/>
          <p:nvPr/>
        </p:nvSpPr>
        <p:spPr>
          <a:xfrm>
            <a:off x="8075225" y="2322540"/>
            <a:ext cx="3264922" cy="25853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wrap="square" lIns="91440" tIns="45720" rIns="91440" bIns="45720" numCol="1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err="1">
                <a:latin typeface="Arial Unicode MS"/>
              </a:rPr>
              <a:t>Modul</a:t>
            </a:r>
            <a:r>
              <a:rPr lang="en-US" altLang="en-US" dirty="0">
                <a:latin typeface="Arial Unicode MS"/>
              </a:rPr>
              <a:t> 9.3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/>
              <a:t>Mengapa</a:t>
            </a:r>
            <a:r>
              <a:rPr lang="en-US" dirty="0"/>
              <a:t>  </a:t>
            </a:r>
            <a:r>
              <a:rPr lang="en-US" dirty="0" err="1"/>
              <a:t>Tidur</a:t>
            </a:r>
            <a:r>
              <a:rPr lang="en-US" dirty="0"/>
              <a:t>?  </a:t>
            </a:r>
            <a:r>
              <a:rPr lang="en-US" dirty="0" err="1"/>
              <a:t>Mengapa</a:t>
            </a:r>
            <a:r>
              <a:rPr lang="en-US" dirty="0"/>
              <a:t>  REM?  </a:t>
            </a:r>
            <a:r>
              <a:rPr lang="en-US" dirty="0" err="1"/>
              <a:t>Mengapa</a:t>
            </a:r>
            <a:r>
              <a:rPr lang="en-US" dirty="0"/>
              <a:t>  </a:t>
            </a:r>
            <a:r>
              <a:rPr lang="en-US" dirty="0" err="1"/>
              <a:t>Mimpi</a:t>
            </a:r>
            <a:r>
              <a:rPr lang="en-US" dirty="0"/>
              <a:t>?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Tidur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/>
              <a:t>Tidur</a:t>
            </a:r>
            <a:r>
              <a:rPr lang="en-US" dirty="0"/>
              <a:t>  REM  </a:t>
            </a:r>
            <a:r>
              <a:rPr lang="en-US" dirty="0" err="1"/>
              <a:t>Perspektif</a:t>
            </a:r>
            <a:r>
              <a:rPr lang="en-US" dirty="0"/>
              <a:t>  </a:t>
            </a:r>
            <a:r>
              <a:rPr lang="en-US" dirty="0" err="1"/>
              <a:t>Biologis</a:t>
            </a:r>
            <a:r>
              <a:rPr lang="en-US" dirty="0"/>
              <a:t>  pada  Dreaming  Closing: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/>
              <a:t>Pemahaman</a:t>
            </a:r>
            <a:r>
              <a:rPr lang="en-US" dirty="0"/>
              <a:t>  </a:t>
            </a:r>
            <a:r>
              <a:rPr lang="en-US" dirty="0" err="1"/>
              <a:t>Diri</a:t>
            </a:r>
            <a:r>
              <a:rPr lang="en-US" dirty="0"/>
              <a:t>  Kami  yang  </a:t>
            </a:r>
            <a:r>
              <a:rPr lang="en-US" dirty="0" err="1"/>
              <a:t>Terbatas</a:t>
            </a:r>
            <a:r>
              <a:rPr lang="en-US" dirty="0"/>
              <a:t> </a:t>
            </a:r>
            <a:endParaRPr lang="en-US" altLang="en-US" dirty="0">
              <a:latin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2" grpId="0"/>
      <p:bldP spid="1048593" grpId="0" animBg="1"/>
      <p:bldP spid="1048594" grpId="0" animBg="1"/>
      <p:bldP spid="10485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Round Diagonal Corner Rectangle 3"/>
          <p:cNvSpPr/>
          <p:nvPr/>
        </p:nvSpPr>
        <p:spPr>
          <a:xfrm>
            <a:off x="425514" y="334978"/>
            <a:ext cx="11253458" cy="612014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09" name="Title 1"/>
          <p:cNvSpPr txBox="1"/>
          <p:nvPr/>
        </p:nvSpPr>
        <p:spPr>
          <a:xfrm>
            <a:off x="677333" y="887103"/>
            <a:ext cx="9435387" cy="624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GANGGUAN TIDUR</a:t>
            </a:r>
          </a:p>
        </p:txBody>
      </p:sp>
      <p:sp>
        <p:nvSpPr>
          <p:cNvPr id="1048710" name="Content Placeholder 2"/>
          <p:cNvSpPr txBox="1"/>
          <p:nvPr/>
        </p:nvSpPr>
        <p:spPr>
          <a:xfrm>
            <a:off x="1214651" y="1511928"/>
            <a:ext cx="10167582" cy="4793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James W Kalat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gangguan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tidur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tidur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teratur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abnormal yang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menyebabkan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distress (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penderitaan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psikologis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mengganggu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hari-hari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macam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gangguan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tidur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penyebabnya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Insomnia :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kesulitan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berulang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tidur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mempertahankan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tidur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mengalami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tidur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restorative.</a:t>
            </a:r>
          </a:p>
          <a:p>
            <a:pPr marL="0" indent="0" algn="just">
              <a:buNone/>
            </a:pP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Penyebabnya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marL="0" indent="0" algn="just">
              <a:buNone/>
            </a:pP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biologis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 ARAS yang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terlalu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aktif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Faktor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kognitif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kekhawatiran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tidur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takut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depresi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cemas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Faktor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kebiasaan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buruk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penggunaan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ponsel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sebelum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tidur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(Cahaya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biru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menekan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melatonin) dan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jadwal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tidur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teratur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 startAt="2"/>
            </a:pP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Sleep Apnea :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gangguan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Dimana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pernapasan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berulang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kali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berhenti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dangkal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tidur</a:t>
            </a:r>
            <a:endParaRPr lang="en-US" altLang="i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Penyebabnya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penyumbatan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saluran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pernapasan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gagal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sinyal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otak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otak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gagal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menirim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sinyal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tepat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otot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pernapasan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altLang="i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:checker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Round Diagonal Corner Rectangle 3"/>
          <p:cNvSpPr/>
          <p:nvPr/>
        </p:nvSpPr>
        <p:spPr>
          <a:xfrm>
            <a:off x="469271" y="368929"/>
            <a:ext cx="11253458" cy="612014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15" name="Title 1"/>
          <p:cNvSpPr txBox="1"/>
          <p:nvPr/>
        </p:nvSpPr>
        <p:spPr>
          <a:xfrm>
            <a:off x="677333" y="777922"/>
            <a:ext cx="9435387" cy="734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GANGGUAN TIDUR</a:t>
            </a:r>
          </a:p>
        </p:txBody>
      </p:sp>
      <p:sp>
        <p:nvSpPr>
          <p:cNvPr id="1048716" name="Content Placeholder 2"/>
          <p:cNvSpPr txBox="1"/>
          <p:nvPr/>
        </p:nvSpPr>
        <p:spPr>
          <a:xfrm>
            <a:off x="1214651" y="1337481"/>
            <a:ext cx="10167582" cy="49677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+mj-lt"/>
              <a:buAutoNum type="arabicPeriod" startAt="3"/>
            </a:pP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Nerkolepsi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gangguan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ditandai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serangan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kantuk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tertahankan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tidur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REM yang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tiba-tiba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siang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mengendalikannya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gangguan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tidur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kronis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Penyebabnya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kekurangan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hormon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hipokretin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oreksin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factor genetic,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gangguan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autoimun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kerusakan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cidera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otak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factor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gaya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stress.</a:t>
            </a:r>
          </a:p>
          <a:p>
            <a:pPr marL="342900" indent="-342900" algn="just">
              <a:buFont typeface="+mj-lt"/>
              <a:buAutoNum type="arabicPeriod" startAt="4"/>
            </a:pP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Night terrors :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gangguan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tidur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ditandai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keadaan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terbangun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tiba-tiba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biasanya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tidur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NREM dan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disertai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rasa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takut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ekstream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panik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aktivitas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otonom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kuat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Penyebabnya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aktivitas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otak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sempurna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bangun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tidur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stress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emosional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kelelahan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ekstream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kadang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dipicu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demam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Sleepwalking :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Dimana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seseorang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aktivitas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motorik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kompleks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berjalan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berbicara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hal-hal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sederhana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berada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tahap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tidur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Penyebabnya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factor genetic,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kurang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tidur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kadang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dipicu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obat-obatan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Microsleep :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periode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singkat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tidur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berlangsung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detik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Dimana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seseorang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kehilangan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kesadaran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sementara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menyadarinya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Penyebabnya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kelelahan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ekstream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Deprivasi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tidur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pengaruh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alcohol,obat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penenang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obat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antihistamin</a:t>
            </a:r>
            <a:r>
              <a:rPr lang="en-US" altLang="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endParaRPr lang="en-US" altLang="i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:checker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文本框 7"/>
          <p:cNvSpPr txBox="1"/>
          <p:nvPr/>
        </p:nvSpPr>
        <p:spPr>
          <a:xfrm>
            <a:off x="4066272" y="2157414"/>
            <a:ext cx="54568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latin typeface="Arial Unicode MS"/>
              </a:rPr>
              <a:t>Modul</a:t>
            </a:r>
            <a:r>
              <a:rPr lang="en-US" altLang="en-US" sz="2400" dirty="0">
                <a:latin typeface="Arial Unicode MS"/>
              </a:rPr>
              <a:t> 9.3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/>
              <a:t>Mengapa</a:t>
            </a:r>
            <a:r>
              <a:rPr lang="en-US" sz="2400" dirty="0"/>
              <a:t>  </a:t>
            </a:r>
            <a:r>
              <a:rPr lang="en-US" sz="2400" dirty="0" err="1"/>
              <a:t>Tidur</a:t>
            </a:r>
            <a:r>
              <a:rPr lang="en-US" sz="2400" dirty="0"/>
              <a:t>?  </a:t>
            </a:r>
            <a:r>
              <a:rPr lang="en-US" sz="2400" dirty="0" err="1"/>
              <a:t>Mengapa</a:t>
            </a:r>
            <a:r>
              <a:rPr lang="en-US" sz="2400" dirty="0"/>
              <a:t>  REM?  </a:t>
            </a:r>
            <a:r>
              <a:rPr lang="en-US" sz="2400" dirty="0" err="1"/>
              <a:t>Mengapa</a:t>
            </a:r>
            <a:r>
              <a:rPr lang="en-US" sz="2400" dirty="0"/>
              <a:t>  </a:t>
            </a:r>
            <a:r>
              <a:rPr lang="en-US" sz="2400" dirty="0" err="1"/>
              <a:t>Mimpi</a:t>
            </a:r>
            <a:r>
              <a:rPr lang="en-US" sz="2400" dirty="0"/>
              <a:t>? </a:t>
            </a:r>
            <a:r>
              <a:rPr lang="en-US" sz="2400" dirty="0" err="1"/>
              <a:t>Fungsi</a:t>
            </a:r>
            <a:r>
              <a:rPr lang="en-US" sz="2400" dirty="0"/>
              <a:t> T </a:t>
            </a:r>
            <a:r>
              <a:rPr lang="en-US" sz="2400" dirty="0" err="1"/>
              <a:t>idur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/>
              <a:t>Tidur</a:t>
            </a:r>
            <a:r>
              <a:rPr lang="en-US" sz="2400" dirty="0"/>
              <a:t>  REM  </a:t>
            </a:r>
            <a:r>
              <a:rPr lang="en-US" sz="2400" dirty="0" err="1"/>
              <a:t>Perspektif</a:t>
            </a:r>
            <a:r>
              <a:rPr lang="en-US" sz="2400" dirty="0"/>
              <a:t>  </a:t>
            </a:r>
            <a:r>
              <a:rPr lang="en-US" sz="2400" dirty="0" err="1"/>
              <a:t>Biologis</a:t>
            </a:r>
            <a:r>
              <a:rPr lang="en-US" sz="2400" dirty="0"/>
              <a:t>  pada  Dreaming and  Closing: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err="1"/>
              <a:t>Pemahaman</a:t>
            </a:r>
            <a:r>
              <a:rPr lang="en-US" sz="2400" dirty="0"/>
              <a:t>  </a:t>
            </a:r>
            <a:r>
              <a:rPr lang="en-US" sz="2400" dirty="0" err="1"/>
              <a:t>Diri</a:t>
            </a:r>
            <a:r>
              <a:rPr lang="en-US" sz="2400" dirty="0"/>
              <a:t>  Kami  yang  </a:t>
            </a:r>
            <a:r>
              <a:rPr lang="en-US" sz="2400" dirty="0" err="1"/>
              <a:t>Terbatas</a:t>
            </a:r>
            <a:r>
              <a:rPr lang="en-US" sz="2400" dirty="0"/>
              <a:t> </a:t>
            </a:r>
            <a:endParaRPr lang="en-US" altLang="en-US" sz="2400" dirty="0">
              <a:latin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:check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Round Diagonal Corner Rectangle 2"/>
          <p:cNvSpPr/>
          <p:nvPr/>
        </p:nvSpPr>
        <p:spPr>
          <a:xfrm>
            <a:off x="425514" y="334978"/>
            <a:ext cx="11253458" cy="612014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25" name="Title 1"/>
          <p:cNvSpPr txBox="1"/>
          <p:nvPr/>
        </p:nvSpPr>
        <p:spPr>
          <a:xfrm>
            <a:off x="1262960" y="760064"/>
            <a:ext cx="9578566" cy="6126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apa</a:t>
            </a:r>
            <a:r>
              <a:rPr lang="en-US" sz="3200" dirty="0"/>
              <a:t> </a:t>
            </a:r>
            <a:r>
              <a:rPr lang="en-US" sz="3200" dirty="0" err="1"/>
              <a:t>kita</a:t>
            </a:r>
            <a:r>
              <a:rPr lang="en-US" sz="3200" dirty="0"/>
              <a:t> </a:t>
            </a:r>
            <a:r>
              <a:rPr lang="en-US" sz="3200" dirty="0" err="1"/>
              <a:t>tidur</a:t>
            </a:r>
            <a:r>
              <a:rPr lang="en-US" sz="3200" dirty="0"/>
              <a:t>? </a:t>
            </a:r>
            <a:r>
              <a:rPr lang="en-US" sz="3200" dirty="0" err="1"/>
              <a:t>Mengapa</a:t>
            </a:r>
            <a:r>
              <a:rPr lang="en-US" sz="3200" dirty="0"/>
              <a:t> </a:t>
            </a:r>
            <a:r>
              <a:rPr lang="en-US" sz="3200" dirty="0" err="1"/>
              <a:t>Tidur</a:t>
            </a:r>
            <a:r>
              <a:rPr lang="en-US" sz="3200" dirty="0"/>
              <a:t>? </a:t>
            </a:r>
            <a:r>
              <a:rPr lang="en-US" sz="3200" dirty="0" err="1"/>
              <a:t>Mengapa</a:t>
            </a:r>
            <a:r>
              <a:rPr lang="en-US" sz="3200" dirty="0"/>
              <a:t> REM? </a:t>
            </a:r>
            <a:r>
              <a:rPr lang="en-US" sz="3200" dirty="0" err="1"/>
              <a:t>Mengapa</a:t>
            </a:r>
            <a:r>
              <a:rPr lang="en-US" sz="3200" dirty="0"/>
              <a:t> </a:t>
            </a:r>
            <a:r>
              <a:rPr lang="en-US" sz="3200" dirty="0" err="1"/>
              <a:t>Mimpi</a:t>
            </a:r>
            <a:r>
              <a:rPr lang="en-US" sz="3200" dirty="0"/>
              <a:t>?</a:t>
            </a:r>
          </a:p>
        </p:txBody>
      </p:sp>
      <p:sp>
        <p:nvSpPr>
          <p:cNvPr id="1048726" name="Content Placeholder 2"/>
          <p:cNvSpPr txBox="1"/>
          <p:nvPr/>
        </p:nvSpPr>
        <p:spPr>
          <a:xfrm>
            <a:off x="1651517" y="1945765"/>
            <a:ext cx="9190009" cy="14492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Tidur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bukan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sekadar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mengistirahatkan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otot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,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karena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kelelahan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otot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bisa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diatasi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tanpa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tidur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.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Tidur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justru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didorong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oleh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proses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penghambatan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di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otak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yang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membuat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kita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kurang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waspada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di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penghujung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hari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.</a:t>
            </a:r>
            <a:endParaRPr lang="en-US" sz="2000" dirty="0"/>
          </a:p>
        </p:txBody>
      </p:sp>
      <p:sp>
        <p:nvSpPr>
          <p:cNvPr id="1048727" name="Rectangle 5"/>
          <p:cNvSpPr/>
          <p:nvPr/>
        </p:nvSpPr>
        <p:spPr>
          <a:xfrm>
            <a:off x="0" y="0"/>
            <a:ext cx="211684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err="1"/>
              <a:t>Modul</a:t>
            </a:r>
            <a:r>
              <a:rPr lang="en-US" sz="3200" dirty="0"/>
              <a:t>  9.3</a:t>
            </a:r>
          </a:p>
        </p:txBody>
      </p:sp>
      <p:sp>
        <p:nvSpPr>
          <p:cNvPr id="1048728" name="PA-矩形 17"/>
          <p:cNvSpPr/>
          <p:nvPr>
            <p:custDataLst>
              <p:tags r:id="rId1"/>
            </p:custDataLst>
          </p:nvPr>
        </p:nvSpPr>
        <p:spPr>
          <a:xfrm>
            <a:off x="9821720" y="5523915"/>
            <a:ext cx="2370280" cy="1362547"/>
          </a:xfrm>
          <a:prstGeom prst="rect">
            <a:avLst/>
          </a:prstGeom>
          <a:blipFill>
            <a:blip r:embed="rId5"/>
            <a:stretch>
              <a:fillRect r="-509"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思源黑体 Light" panose="020B0300000000000000" pitchFamily="34" charset="-122"/>
            </a:endParaRPr>
          </a:p>
        </p:txBody>
      </p:sp>
      <p:sp>
        <p:nvSpPr>
          <p:cNvPr id="1048729" name="Content Placeholder 2"/>
          <p:cNvSpPr txBox="1"/>
          <p:nvPr/>
        </p:nvSpPr>
        <p:spPr>
          <a:xfrm>
            <a:off x="1610654" y="3461657"/>
            <a:ext cx="8625028" cy="2493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Tidur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memiliki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ID" sz="2000" b="1" dirty="0" err="1">
                <a:solidFill>
                  <a:srgbClr val="0F1115"/>
                </a:solidFill>
                <a:latin typeface="quote-cjk-patch"/>
              </a:rPr>
              <a:t>banyak</a:t>
            </a:r>
            <a:r>
              <a:rPr lang="en-ID" sz="20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b="1" dirty="0" err="1">
                <a:solidFill>
                  <a:srgbClr val="0F1115"/>
                </a:solidFill>
                <a:latin typeface="quote-cjk-patch"/>
              </a:rPr>
              <a:t>fungsi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, di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antaranya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:</a:t>
            </a:r>
          </a:p>
          <a:p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Mengistirahatkan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otot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dan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menurunkan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metabolisme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.</a:t>
            </a:r>
          </a:p>
          <a:p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Membangun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kembali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protein di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otak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.</a:t>
            </a:r>
          </a:p>
          <a:p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Mengatur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ulang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sinapsis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.</a:t>
            </a:r>
          </a:p>
          <a:p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Memperkuat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ingatan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(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konsolidasi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memori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).</a:t>
            </a:r>
          </a:p>
          <a:p>
            <a:r>
              <a:rPr lang="en-ID" sz="2000" dirty="0">
                <a:solidFill>
                  <a:srgbClr val="0F1115"/>
                </a:solidFill>
                <a:latin typeface="quote-cjk-patch"/>
              </a:rPr>
              <a:t>Orang yang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kurang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tidur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sulit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berkonsentrasi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dan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lebih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rentan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sakit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D" sz="2000" dirty="0">
              <a:solidFill>
                <a:srgbClr val="0F1115"/>
              </a:solidFill>
              <a:latin typeface="quote-cjk-patch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D" sz="2000" dirty="0">
              <a:solidFill>
                <a:srgbClr val="0F1115"/>
              </a:solidFill>
              <a:latin typeface="quote-cjk-patch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:check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Round Diagonal Corner Rectangle 2"/>
          <p:cNvSpPr/>
          <p:nvPr/>
        </p:nvSpPr>
        <p:spPr>
          <a:xfrm>
            <a:off x="425514" y="334978"/>
            <a:ext cx="11253458" cy="612014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34" name="Title 1"/>
          <p:cNvSpPr txBox="1"/>
          <p:nvPr/>
        </p:nvSpPr>
        <p:spPr>
          <a:xfrm>
            <a:off x="677333" y="609600"/>
            <a:ext cx="10500739" cy="1320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+mj-lt"/>
              <a:buAutoNum type="arabicPeriod"/>
            </a:pPr>
            <a:r>
              <a:rPr lang="en-US" sz="4000" dirty="0" err="1"/>
              <a:t>Hipotesis</a:t>
            </a:r>
            <a:r>
              <a:rPr lang="en-US" sz="4000" dirty="0"/>
              <a:t> </a:t>
            </a:r>
            <a:r>
              <a:rPr lang="en-US" sz="4000" dirty="0" err="1"/>
              <a:t>Konservasi</a:t>
            </a:r>
            <a:r>
              <a:rPr lang="en-US" sz="4000" dirty="0"/>
              <a:t> </a:t>
            </a:r>
            <a:r>
              <a:rPr lang="en-US" sz="4000" dirty="0" err="1"/>
              <a:t>Energi</a:t>
            </a:r>
            <a:r>
              <a:rPr lang="en-US" sz="4000" dirty="0"/>
              <a:t> (</a:t>
            </a:r>
            <a:r>
              <a:rPr lang="en-US" sz="4000" dirty="0" err="1"/>
              <a:t>Fungsi</a:t>
            </a:r>
            <a:r>
              <a:rPr lang="en-US" sz="4000" dirty="0"/>
              <a:t> </a:t>
            </a:r>
            <a:r>
              <a:rPr lang="en-US" sz="4000" dirty="0" err="1"/>
              <a:t>Evolusioner</a:t>
            </a:r>
            <a:r>
              <a:rPr lang="en-US" sz="4000" dirty="0"/>
              <a:t> </a:t>
            </a:r>
            <a:r>
              <a:rPr lang="en-US" sz="4000" dirty="0" err="1"/>
              <a:t>Awal</a:t>
            </a:r>
            <a:r>
              <a:rPr lang="en-US" sz="4000" dirty="0"/>
              <a:t>)</a:t>
            </a:r>
          </a:p>
        </p:txBody>
      </p:sp>
      <p:sp>
        <p:nvSpPr>
          <p:cNvPr id="1048735" name="Content Placeholder 2"/>
          <p:cNvSpPr txBox="1"/>
          <p:nvPr/>
        </p:nvSpPr>
        <p:spPr>
          <a:xfrm>
            <a:off x="1427584" y="2160589"/>
            <a:ext cx="9750488" cy="42170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Tidur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mungkin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berevolusi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dari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fungsi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sederhana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,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yaitu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ID" sz="2400" b="1" dirty="0" err="1">
                <a:solidFill>
                  <a:srgbClr val="0F1115"/>
                </a:solidFill>
                <a:latin typeface="quote-cjk-patch"/>
              </a:rPr>
              <a:t>menghemat</a:t>
            </a:r>
            <a:r>
              <a:rPr lang="en-ID" sz="24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b="1" dirty="0" err="1">
                <a:solidFill>
                  <a:srgbClr val="0F1115"/>
                </a:solidFill>
                <a:latin typeface="quote-cjk-patch"/>
              </a:rPr>
              <a:t>energi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.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Semua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spesies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,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bahkan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bakteri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,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memiliki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ritme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sirkadian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.</a:t>
            </a:r>
          </a:p>
          <a:p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Tidur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menghemat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energi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pada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waktu-waktu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di mana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aktivitas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tidak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efisien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atau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berbahaya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(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misalnya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,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hewan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mangsa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tidur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di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malam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hari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saat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pemangsa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sulit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melihat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).</a:t>
            </a:r>
          </a:p>
          <a:p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Selama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tidur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,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suhu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tubuh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turun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dan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aktivitas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otot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berkurang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,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menghemat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energi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dalam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jumlah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signifikan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.</a:t>
            </a:r>
          </a:p>
          <a:p>
            <a:r>
              <a:rPr lang="en-ID" sz="2400" b="1" dirty="0" err="1">
                <a:solidFill>
                  <a:srgbClr val="0F1115"/>
                </a:solidFill>
                <a:latin typeface="quote-cjk-patch"/>
              </a:rPr>
              <a:t>Hibernasi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adalah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analogi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yang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baik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: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fungsi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utamanya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adalah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menghemat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energi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saat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makanan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langka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:checker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Round Diagonal Corner Rectangle 2"/>
          <p:cNvSpPr/>
          <p:nvPr/>
        </p:nvSpPr>
        <p:spPr>
          <a:xfrm>
            <a:off x="425514" y="334978"/>
            <a:ext cx="11253458" cy="612014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40" name="Title 1"/>
          <p:cNvSpPr txBox="1"/>
          <p:nvPr/>
        </p:nvSpPr>
        <p:spPr>
          <a:xfrm>
            <a:off x="677334" y="609600"/>
            <a:ext cx="10052870" cy="1320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2. </a:t>
            </a:r>
            <a:r>
              <a:rPr lang="en-US" sz="4000" dirty="0" err="1"/>
              <a:t>Variasi</a:t>
            </a:r>
            <a:r>
              <a:rPr lang="en-US" sz="4000" dirty="0"/>
              <a:t> </a:t>
            </a:r>
            <a:r>
              <a:rPr lang="en-US" sz="4000" dirty="0" err="1"/>
              <a:t>Pola</a:t>
            </a:r>
            <a:r>
              <a:rPr lang="en-US" sz="4000" dirty="0"/>
              <a:t> </a:t>
            </a:r>
            <a:r>
              <a:rPr lang="en-US" sz="4000" dirty="0" err="1"/>
              <a:t>Tidur</a:t>
            </a:r>
            <a:r>
              <a:rPr lang="en-US" sz="4000" dirty="0"/>
              <a:t> </a:t>
            </a:r>
            <a:r>
              <a:rPr lang="en-US" sz="4000" dirty="0" err="1"/>
              <a:t>pada</a:t>
            </a:r>
            <a:r>
              <a:rPr lang="en-US" sz="4000" dirty="0"/>
              <a:t> </a:t>
            </a:r>
            <a:r>
              <a:rPr lang="en-US" sz="4000" dirty="0" err="1"/>
              <a:t>Hewan</a:t>
            </a:r>
            <a:endParaRPr lang="en-US" sz="4000" dirty="0"/>
          </a:p>
        </p:txBody>
      </p:sp>
      <p:sp>
        <p:nvSpPr>
          <p:cNvPr id="1048741" name="Content Placeholder 2"/>
          <p:cNvSpPr txBox="1"/>
          <p:nvPr/>
        </p:nvSpPr>
        <p:spPr>
          <a:xfrm>
            <a:off x="1306285" y="1296955"/>
            <a:ext cx="10077061" cy="50806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Kebutuhan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tidur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suatu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spesies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dipengaruhi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oleh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:</a:t>
            </a:r>
          </a:p>
          <a:p>
            <a:r>
              <a:rPr lang="en-ID" sz="2400" b="1" dirty="0" err="1">
                <a:solidFill>
                  <a:srgbClr val="0F1115"/>
                </a:solidFill>
                <a:latin typeface="quote-cjk-patch"/>
              </a:rPr>
              <a:t>Waktu</a:t>
            </a:r>
            <a:r>
              <a:rPr lang="en-ID" sz="2400" b="1" dirty="0">
                <a:solidFill>
                  <a:srgbClr val="0F1115"/>
                </a:solidFill>
                <a:latin typeface="quote-cjk-patch"/>
              </a:rPr>
              <a:t> yang </a:t>
            </a:r>
            <a:r>
              <a:rPr lang="en-ID" sz="2400" b="1" dirty="0" err="1">
                <a:solidFill>
                  <a:srgbClr val="0F1115"/>
                </a:solidFill>
                <a:latin typeface="quote-cjk-patch"/>
              </a:rPr>
              <a:t>dibutuhkan</a:t>
            </a:r>
            <a:r>
              <a:rPr lang="en-ID" sz="24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b="1" dirty="0" err="1">
                <a:solidFill>
                  <a:srgbClr val="0F1115"/>
                </a:solidFill>
                <a:latin typeface="quote-cjk-patch"/>
              </a:rPr>
              <a:t>untuk</a:t>
            </a:r>
            <a:r>
              <a:rPr lang="en-ID" sz="24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b="1" dirty="0" err="1">
                <a:solidFill>
                  <a:srgbClr val="0F1115"/>
                </a:solidFill>
                <a:latin typeface="quote-cjk-patch"/>
              </a:rPr>
              <a:t>mencari</a:t>
            </a:r>
            <a:r>
              <a:rPr lang="en-ID" sz="24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b="1" dirty="0" err="1">
                <a:solidFill>
                  <a:srgbClr val="0F1115"/>
                </a:solidFill>
                <a:latin typeface="quote-cjk-patch"/>
              </a:rPr>
              <a:t>makan</a:t>
            </a:r>
            <a:r>
              <a:rPr lang="en-ID" sz="2400" b="1" dirty="0">
                <a:solidFill>
                  <a:srgbClr val="0F1115"/>
                </a:solidFill>
                <a:latin typeface="quote-cjk-patch"/>
              </a:rPr>
              <a:t>.</a:t>
            </a:r>
            <a:endParaRPr lang="en-ID" sz="2400" dirty="0">
              <a:solidFill>
                <a:srgbClr val="0F1115"/>
              </a:solidFill>
              <a:latin typeface="quote-cjk-patch"/>
            </a:endParaRPr>
          </a:p>
          <a:p>
            <a:r>
              <a:rPr lang="en-ID" sz="2400" b="1" dirty="0">
                <a:solidFill>
                  <a:srgbClr val="0F1115"/>
                </a:solidFill>
                <a:latin typeface="quote-cjk-patch"/>
              </a:rPr>
              <a:t>Tingkat </a:t>
            </a:r>
            <a:r>
              <a:rPr lang="en-ID" sz="2400" b="1" dirty="0" err="1">
                <a:solidFill>
                  <a:srgbClr val="0F1115"/>
                </a:solidFill>
                <a:latin typeface="quote-cjk-patch"/>
              </a:rPr>
              <a:t>keamanan</a:t>
            </a:r>
            <a:r>
              <a:rPr lang="en-ID" sz="24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b="1" dirty="0" err="1">
                <a:solidFill>
                  <a:srgbClr val="0F1115"/>
                </a:solidFill>
                <a:latin typeface="quote-cjk-patch"/>
              </a:rPr>
              <a:t>dari</a:t>
            </a:r>
            <a:r>
              <a:rPr lang="en-ID" sz="24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b="1" dirty="0" err="1">
                <a:solidFill>
                  <a:srgbClr val="0F1115"/>
                </a:solidFill>
                <a:latin typeface="quote-cjk-patch"/>
              </a:rPr>
              <a:t>pemangsa</a:t>
            </a:r>
            <a:r>
              <a:rPr lang="en-ID" sz="24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b="1" dirty="0" err="1">
                <a:solidFill>
                  <a:srgbClr val="0F1115"/>
                </a:solidFill>
                <a:latin typeface="quote-cjk-patch"/>
              </a:rPr>
              <a:t>saat</a:t>
            </a:r>
            <a:r>
              <a:rPr lang="en-ID" sz="24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b="1" dirty="0" err="1">
                <a:solidFill>
                  <a:srgbClr val="0F1115"/>
                </a:solidFill>
                <a:latin typeface="quote-cjk-patch"/>
              </a:rPr>
              <a:t>tidur</a:t>
            </a:r>
            <a:r>
              <a:rPr lang="en-ID" sz="2400" b="1" dirty="0">
                <a:solidFill>
                  <a:srgbClr val="0F1115"/>
                </a:solidFill>
                <a:latin typeface="quote-cjk-patch"/>
              </a:rPr>
              <a:t>.</a:t>
            </a:r>
            <a:endParaRPr lang="en-ID" sz="2400" dirty="0">
              <a:solidFill>
                <a:srgbClr val="0F1115"/>
              </a:solidFill>
              <a:latin typeface="quote-cjk-patch"/>
            </a:endParaRPr>
          </a:p>
          <a:p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Contoh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:</a:t>
            </a:r>
          </a:p>
          <a:p>
            <a:pPr marL="742950" lvl="1" indent="-285750"/>
            <a:r>
              <a:rPr lang="en-ID" b="1" dirty="0" err="1">
                <a:solidFill>
                  <a:srgbClr val="0F1115"/>
                </a:solidFill>
                <a:latin typeface="quote-cjk-patch"/>
              </a:rPr>
              <a:t>Karnivora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 (</a:t>
            </a:r>
            <a:r>
              <a:rPr lang="en-ID" dirty="0" err="1">
                <a:solidFill>
                  <a:srgbClr val="0F1115"/>
                </a:solidFill>
                <a:latin typeface="quote-cjk-patch"/>
              </a:rPr>
              <a:t>seperti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dirty="0" err="1">
                <a:solidFill>
                  <a:srgbClr val="0F1115"/>
                </a:solidFill>
                <a:latin typeface="quote-cjk-patch"/>
              </a:rPr>
              <a:t>kucing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dirty="0" err="1">
                <a:solidFill>
                  <a:srgbClr val="0F1115"/>
                </a:solidFill>
                <a:latin typeface="quote-cjk-patch"/>
              </a:rPr>
              <a:t>dan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dirty="0" err="1">
                <a:solidFill>
                  <a:srgbClr val="0F1115"/>
                </a:solidFill>
                <a:latin typeface="quote-cjk-patch"/>
              </a:rPr>
              <a:t>kelelawar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) yang </a:t>
            </a:r>
            <a:r>
              <a:rPr lang="en-ID" dirty="0" err="1">
                <a:solidFill>
                  <a:srgbClr val="0F1115"/>
                </a:solidFill>
                <a:latin typeface="quote-cjk-patch"/>
              </a:rPr>
              <a:t>aman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dirty="0" err="1">
                <a:solidFill>
                  <a:srgbClr val="0F1115"/>
                </a:solidFill>
                <a:latin typeface="quote-cjk-patch"/>
              </a:rPr>
              <a:t>dan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dirty="0" err="1">
                <a:solidFill>
                  <a:srgbClr val="0F1115"/>
                </a:solidFill>
                <a:latin typeface="quote-cjk-patch"/>
              </a:rPr>
              <a:t>makannya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 kaya </a:t>
            </a:r>
            <a:r>
              <a:rPr lang="en-ID" dirty="0" err="1">
                <a:solidFill>
                  <a:srgbClr val="0F1115"/>
                </a:solidFill>
                <a:latin typeface="quote-cjk-patch"/>
              </a:rPr>
              <a:t>nutrisi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, </a:t>
            </a:r>
            <a:r>
              <a:rPr lang="en-ID" dirty="0" err="1">
                <a:solidFill>
                  <a:srgbClr val="0F1115"/>
                </a:solidFill>
                <a:latin typeface="quote-cjk-patch"/>
              </a:rPr>
              <a:t>tidur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dirty="0" err="1">
                <a:solidFill>
                  <a:srgbClr val="0F1115"/>
                </a:solidFill>
                <a:latin typeface="quote-cjk-patch"/>
              </a:rPr>
              <a:t>lebih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 lama.</a:t>
            </a:r>
          </a:p>
          <a:p>
            <a:pPr marL="742950" lvl="1" indent="-285750"/>
            <a:r>
              <a:rPr lang="en-ID" b="1" dirty="0" err="1">
                <a:solidFill>
                  <a:srgbClr val="0F1115"/>
                </a:solidFill>
                <a:latin typeface="quote-cjk-patch"/>
              </a:rPr>
              <a:t>Herbivora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 yang </a:t>
            </a:r>
            <a:r>
              <a:rPr lang="en-ID" dirty="0" err="1">
                <a:solidFill>
                  <a:srgbClr val="0F1115"/>
                </a:solidFill>
                <a:latin typeface="quote-cjk-patch"/>
              </a:rPr>
              <a:t>rentan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dirty="0" err="1">
                <a:solidFill>
                  <a:srgbClr val="0F1115"/>
                </a:solidFill>
                <a:latin typeface="quote-cjk-patch"/>
              </a:rPr>
              <a:t>diserang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, </a:t>
            </a:r>
            <a:r>
              <a:rPr lang="en-ID" dirty="0" err="1">
                <a:solidFill>
                  <a:srgbClr val="0F1115"/>
                </a:solidFill>
                <a:latin typeface="quote-cjk-patch"/>
              </a:rPr>
              <a:t>tidur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dirty="0" err="1">
                <a:solidFill>
                  <a:srgbClr val="0F1115"/>
                </a:solidFill>
                <a:latin typeface="quote-cjk-patch"/>
              </a:rPr>
              <a:t>lebih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dirty="0" err="1">
                <a:solidFill>
                  <a:srgbClr val="0F1115"/>
                </a:solidFill>
                <a:latin typeface="quote-cjk-patch"/>
              </a:rPr>
              <a:t>singkat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dirty="0" err="1">
                <a:solidFill>
                  <a:srgbClr val="0F1115"/>
                </a:solidFill>
                <a:latin typeface="quote-cjk-patch"/>
              </a:rPr>
              <a:t>dan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dirty="0" err="1">
                <a:solidFill>
                  <a:srgbClr val="0F1115"/>
                </a:solidFill>
                <a:latin typeface="quote-cjk-patch"/>
              </a:rPr>
              <a:t>terputus-putus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.</a:t>
            </a:r>
          </a:p>
          <a:p>
            <a:pPr marL="742950" lvl="1" indent="-285750"/>
            <a:r>
              <a:rPr lang="en-ID" b="1" dirty="0" err="1">
                <a:solidFill>
                  <a:srgbClr val="0F1115"/>
                </a:solidFill>
                <a:latin typeface="quote-cjk-patch"/>
              </a:rPr>
              <a:t>Lumba-lumba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ID" dirty="0" err="1">
                <a:solidFill>
                  <a:srgbClr val="0F1115"/>
                </a:solidFill>
                <a:latin typeface="quote-cjk-patch"/>
              </a:rPr>
              <a:t>tidur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dirty="0" err="1">
                <a:solidFill>
                  <a:srgbClr val="0F1115"/>
                </a:solidFill>
                <a:latin typeface="quote-cjk-patch"/>
              </a:rPr>
              <a:t>dengan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dirty="0" err="1">
                <a:solidFill>
                  <a:srgbClr val="0F1115"/>
                </a:solidFill>
                <a:latin typeface="quote-cjk-patch"/>
              </a:rPr>
              <a:t>satu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dirty="0" err="1">
                <a:solidFill>
                  <a:srgbClr val="0F1115"/>
                </a:solidFill>
                <a:latin typeface="quote-cjk-patch"/>
              </a:rPr>
              <a:t>belahan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dirty="0" err="1">
                <a:solidFill>
                  <a:srgbClr val="0F1115"/>
                </a:solidFill>
                <a:latin typeface="quote-cjk-patch"/>
              </a:rPr>
              <a:t>otak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dirty="0" err="1">
                <a:solidFill>
                  <a:srgbClr val="0F1115"/>
                </a:solidFill>
                <a:latin typeface="quote-cjk-patch"/>
              </a:rPr>
              <a:t>bergantian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 (</a:t>
            </a:r>
            <a:r>
              <a:rPr lang="en-ID" i="1" dirty="0" err="1">
                <a:solidFill>
                  <a:srgbClr val="0F1115"/>
                </a:solidFill>
                <a:latin typeface="quote-cjk-patch"/>
              </a:rPr>
              <a:t>unihemispheric</a:t>
            </a:r>
            <a:r>
              <a:rPr lang="en-ID" i="1" dirty="0">
                <a:solidFill>
                  <a:srgbClr val="0F1115"/>
                </a:solidFill>
                <a:latin typeface="quote-cjk-patch"/>
              </a:rPr>
              <a:t> sleep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) agar </a:t>
            </a:r>
            <a:r>
              <a:rPr lang="en-ID" dirty="0" err="1">
                <a:solidFill>
                  <a:srgbClr val="0F1115"/>
                </a:solidFill>
                <a:latin typeface="quote-cjk-patch"/>
              </a:rPr>
              <a:t>tetap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dirty="0" err="1">
                <a:solidFill>
                  <a:srgbClr val="0F1115"/>
                </a:solidFill>
                <a:latin typeface="quote-cjk-patch"/>
              </a:rPr>
              <a:t>bisa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dirty="0" err="1">
                <a:solidFill>
                  <a:srgbClr val="0F1115"/>
                </a:solidFill>
                <a:latin typeface="quote-cjk-patch"/>
              </a:rPr>
              <a:t>berenang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dirty="0" err="1">
                <a:solidFill>
                  <a:srgbClr val="0F1115"/>
                </a:solidFill>
                <a:latin typeface="quote-cjk-patch"/>
              </a:rPr>
              <a:t>dan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dirty="0" err="1">
                <a:solidFill>
                  <a:srgbClr val="0F1115"/>
                </a:solidFill>
                <a:latin typeface="quote-cjk-patch"/>
              </a:rPr>
              <a:t>bernapas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.</a:t>
            </a:r>
          </a:p>
          <a:p>
            <a:pPr marL="742950" lvl="1" indent="-285750"/>
            <a:r>
              <a:rPr lang="en-ID" b="1" dirty="0" err="1">
                <a:solidFill>
                  <a:srgbClr val="0F1115"/>
                </a:solidFill>
                <a:latin typeface="quote-cjk-patch"/>
              </a:rPr>
              <a:t>Burung</a:t>
            </a:r>
            <a:r>
              <a:rPr lang="en-ID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b="1" dirty="0" err="1">
                <a:solidFill>
                  <a:srgbClr val="0F1115"/>
                </a:solidFill>
                <a:latin typeface="quote-cjk-patch"/>
              </a:rPr>
              <a:t>migran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ID" dirty="0" err="1">
                <a:solidFill>
                  <a:srgbClr val="0F1115"/>
                </a:solidFill>
                <a:latin typeface="quote-cjk-patch"/>
              </a:rPr>
              <a:t>dapat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dirty="0" err="1">
                <a:solidFill>
                  <a:srgbClr val="0F1115"/>
                </a:solidFill>
                <a:latin typeface="quote-cjk-patch"/>
              </a:rPr>
              <a:t>mengurangi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dirty="0" err="1">
                <a:solidFill>
                  <a:srgbClr val="0F1115"/>
                </a:solidFill>
                <a:latin typeface="quote-cjk-patch"/>
              </a:rPr>
              <a:t>kebutuhan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dirty="0" err="1">
                <a:solidFill>
                  <a:srgbClr val="0F1115"/>
                </a:solidFill>
                <a:latin typeface="quote-cjk-patch"/>
              </a:rPr>
              <a:t>tidur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dirty="0" err="1">
                <a:solidFill>
                  <a:srgbClr val="0F1115"/>
                </a:solidFill>
                <a:latin typeface="quote-cjk-patch"/>
              </a:rPr>
              <a:t>selama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dirty="0" err="1">
                <a:solidFill>
                  <a:srgbClr val="0F1115"/>
                </a:solidFill>
                <a:latin typeface="quote-cjk-patch"/>
              </a:rPr>
              <a:t>musim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dirty="0" err="1">
                <a:solidFill>
                  <a:srgbClr val="0F1115"/>
                </a:solidFill>
                <a:latin typeface="quote-cjk-patch"/>
              </a:rPr>
              <a:t>migrasi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dirty="0" err="1">
                <a:solidFill>
                  <a:srgbClr val="0F1115"/>
                </a:solidFill>
                <a:latin typeface="quote-cjk-patch"/>
              </a:rPr>
              <a:t>tanpa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dirty="0" err="1">
                <a:solidFill>
                  <a:srgbClr val="0F1115"/>
                </a:solidFill>
                <a:latin typeface="quote-cjk-patch"/>
              </a:rPr>
              <a:t>penurunan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dirty="0" err="1">
                <a:solidFill>
                  <a:srgbClr val="0F1115"/>
                </a:solidFill>
                <a:latin typeface="quote-cjk-patch"/>
              </a:rPr>
              <a:t>performa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, </a:t>
            </a:r>
            <a:r>
              <a:rPr lang="en-ID" dirty="0" err="1">
                <a:solidFill>
                  <a:srgbClr val="0F1115"/>
                </a:solidFill>
                <a:latin typeface="quote-cjk-patch"/>
              </a:rPr>
              <a:t>menunjukkan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dirty="0" err="1">
                <a:solidFill>
                  <a:srgbClr val="0F1115"/>
                </a:solidFill>
                <a:latin typeface="quote-cjk-patch"/>
              </a:rPr>
              <a:t>tidur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dirty="0" err="1">
                <a:solidFill>
                  <a:srgbClr val="0F1115"/>
                </a:solidFill>
                <a:latin typeface="quote-cjk-patch"/>
              </a:rPr>
              <a:t>bisa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dirty="0" err="1">
                <a:solidFill>
                  <a:srgbClr val="0F1115"/>
                </a:solidFill>
                <a:latin typeface="quote-cjk-patch"/>
              </a:rPr>
              <a:t>lebih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dirty="0" err="1">
                <a:solidFill>
                  <a:srgbClr val="0F1115"/>
                </a:solidFill>
                <a:latin typeface="quote-cjk-patch"/>
              </a:rPr>
              <a:t>fleksibel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dirty="0" err="1">
                <a:solidFill>
                  <a:srgbClr val="0F1115"/>
                </a:solidFill>
                <a:latin typeface="quote-cjk-patch"/>
              </a:rPr>
              <a:t>daripada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 yang </a:t>
            </a:r>
            <a:r>
              <a:rPr lang="en-ID" dirty="0" err="1">
                <a:solidFill>
                  <a:srgbClr val="0F1115"/>
                </a:solidFill>
                <a:latin typeface="quote-cjk-patch"/>
              </a:rPr>
              <a:t>diperkirakan</a:t>
            </a:r>
            <a:r>
              <a:rPr lang="en-ID" dirty="0">
                <a:solidFill>
                  <a:srgbClr val="0F1115"/>
                </a:solidFill>
                <a:latin typeface="quote-cjk-patch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:checker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Round Diagonal Corner Rectangle 2"/>
          <p:cNvSpPr/>
          <p:nvPr/>
        </p:nvSpPr>
        <p:spPr>
          <a:xfrm>
            <a:off x="425514" y="334978"/>
            <a:ext cx="11253458" cy="612014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46" name="Title 1"/>
          <p:cNvSpPr txBox="1"/>
          <p:nvPr/>
        </p:nvSpPr>
        <p:spPr>
          <a:xfrm>
            <a:off x="1222216" y="609600"/>
            <a:ext cx="9578567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B. </a:t>
            </a:r>
            <a:r>
              <a:rPr lang="en-US" sz="4000" dirty="0" err="1"/>
              <a:t>Fungsi</a:t>
            </a:r>
            <a:r>
              <a:rPr lang="en-US" sz="4000" dirty="0"/>
              <a:t> </a:t>
            </a:r>
            <a:r>
              <a:rPr lang="en-US" sz="4000" dirty="0" err="1"/>
              <a:t>Restoratif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Efek</a:t>
            </a:r>
            <a:r>
              <a:rPr lang="en-US" sz="4000" dirty="0"/>
              <a:t> </a:t>
            </a:r>
            <a:r>
              <a:rPr lang="en-US" sz="4000" dirty="0" err="1"/>
              <a:t>Kurang</a:t>
            </a:r>
            <a:r>
              <a:rPr lang="en-US" sz="4000" dirty="0"/>
              <a:t> </a:t>
            </a:r>
            <a:r>
              <a:rPr lang="en-US" sz="4000" dirty="0" err="1"/>
              <a:t>Tidur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048747" name="Content Placeholder 2"/>
          <p:cNvSpPr txBox="1"/>
          <p:nvPr/>
        </p:nvSpPr>
        <p:spPr>
          <a:xfrm>
            <a:off x="1222217" y="1499686"/>
            <a:ext cx="9460871" cy="42170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Kurang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tidur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memiliki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konsekuensi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serius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,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membuktikan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fungsi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pemulihan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tidur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:</a:t>
            </a:r>
          </a:p>
          <a:p>
            <a:r>
              <a:rPr lang="en-ID" sz="2400" b="1" dirty="0">
                <a:solidFill>
                  <a:srgbClr val="0F1115"/>
                </a:solidFill>
                <a:latin typeface="quote-cjk-patch"/>
              </a:rPr>
              <a:t>Pada </a:t>
            </a:r>
            <a:r>
              <a:rPr lang="en-ID" sz="2400" b="1" dirty="0" err="1">
                <a:solidFill>
                  <a:srgbClr val="0F1115"/>
                </a:solidFill>
                <a:latin typeface="quote-cjk-patch"/>
              </a:rPr>
              <a:t>Manusia</a:t>
            </a:r>
            <a:r>
              <a:rPr lang="en-ID" sz="2400" b="1" dirty="0">
                <a:solidFill>
                  <a:srgbClr val="0F1115"/>
                </a:solidFill>
                <a:latin typeface="quote-cjk-patch"/>
              </a:rPr>
              <a:t>: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 Satu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malam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kurang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tidur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dapat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menyebabkan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pusigg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,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gangguan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konsentrasi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,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lekas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marah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, tremor,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halusinasi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, dan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peningkatan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aktivitas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sistem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kekebalan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tubuh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(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seperti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reaksi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sakit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).</a:t>
            </a:r>
          </a:p>
          <a:p>
            <a:r>
              <a:rPr lang="en-ID" sz="2400" b="1" dirty="0" err="1">
                <a:solidFill>
                  <a:srgbClr val="0F1115"/>
                </a:solidFill>
                <a:latin typeface="quote-cjk-patch"/>
              </a:rPr>
              <a:t>Pada</a:t>
            </a:r>
            <a:r>
              <a:rPr lang="en-ID" sz="24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b="1" dirty="0" err="1">
                <a:solidFill>
                  <a:srgbClr val="0F1115"/>
                </a:solidFill>
                <a:latin typeface="quote-cjk-patch"/>
              </a:rPr>
              <a:t>Hewan</a:t>
            </a:r>
            <a:r>
              <a:rPr lang="en-ID" sz="2400" b="1" dirty="0">
                <a:solidFill>
                  <a:srgbClr val="0F1115"/>
                </a:solidFill>
                <a:latin typeface="quote-cjk-patch"/>
              </a:rPr>
              <a:t> (</a:t>
            </a:r>
            <a:r>
              <a:rPr lang="en-ID" sz="2400" b="1" dirty="0" err="1">
                <a:solidFill>
                  <a:srgbClr val="0F1115"/>
                </a:solidFill>
                <a:latin typeface="quote-cjk-patch"/>
              </a:rPr>
              <a:t>Tikus</a:t>
            </a:r>
            <a:r>
              <a:rPr lang="en-ID" sz="2400" b="1" dirty="0">
                <a:solidFill>
                  <a:srgbClr val="0F1115"/>
                </a:solidFill>
                <a:latin typeface="quote-cjk-patch"/>
              </a:rPr>
              <a:t>):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Kurang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tidur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paksa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berkepanjangan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menyebabkan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peningkatan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metabolisme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,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penurunan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fungsi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kekebalan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tubuh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,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infeksi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,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dan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akhirnya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kematian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.</a:t>
            </a:r>
          </a:p>
          <a:p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Namun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,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ada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juga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kasus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langka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individu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yang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hanya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tidur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1-3 jam per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malam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tetapi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tetap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sehat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dan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segar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:checker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Round Diagonal Corner Rectangle 2"/>
          <p:cNvSpPr/>
          <p:nvPr/>
        </p:nvSpPr>
        <p:spPr>
          <a:xfrm>
            <a:off x="425514" y="334978"/>
            <a:ext cx="11253458" cy="612014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52" name="Title 1"/>
          <p:cNvSpPr txBox="1"/>
          <p:nvPr/>
        </p:nvSpPr>
        <p:spPr>
          <a:xfrm>
            <a:off x="677334" y="609600"/>
            <a:ext cx="10322626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C. </a:t>
            </a:r>
            <a:r>
              <a:rPr lang="en-US" sz="4000" dirty="0" err="1"/>
              <a:t>Tidur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Memori</a:t>
            </a:r>
            <a:r>
              <a:rPr lang="en-US" sz="4000" dirty="0"/>
              <a:t> (</a:t>
            </a:r>
            <a:r>
              <a:rPr lang="en-US" sz="4000" dirty="0" err="1"/>
              <a:t>Konsolidasi</a:t>
            </a:r>
            <a:r>
              <a:rPr lang="en-US" sz="4000" dirty="0"/>
              <a:t> </a:t>
            </a:r>
            <a:r>
              <a:rPr lang="en-US" sz="4000" dirty="0" err="1"/>
              <a:t>Memori</a:t>
            </a:r>
            <a:r>
              <a:rPr lang="en-US" sz="4000" dirty="0"/>
              <a:t>)</a:t>
            </a:r>
          </a:p>
        </p:txBody>
      </p:sp>
      <p:sp>
        <p:nvSpPr>
          <p:cNvPr id="1048753" name="Content Placeholder 2"/>
          <p:cNvSpPr txBox="1"/>
          <p:nvPr/>
        </p:nvSpPr>
        <p:spPr>
          <a:xfrm>
            <a:off x="1249380" y="1412342"/>
            <a:ext cx="9605726" cy="45126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2400" dirty="0">
                <a:solidFill>
                  <a:srgbClr val="0F1115"/>
                </a:solidFill>
                <a:latin typeface="quote-cjk-patch"/>
              </a:rPr>
              <a:t>Salah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satu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fungsi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tidur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yang paling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terbukti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adalah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ID" sz="2400" b="1" dirty="0" err="1">
                <a:solidFill>
                  <a:srgbClr val="0F1115"/>
                </a:solidFill>
                <a:latin typeface="quote-cjk-patch"/>
              </a:rPr>
              <a:t>memperkuat</a:t>
            </a:r>
            <a:r>
              <a:rPr lang="en-ID" sz="24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b="1" dirty="0" err="1">
                <a:solidFill>
                  <a:srgbClr val="0F1115"/>
                </a:solidFill>
                <a:latin typeface="quote-cjk-patch"/>
              </a:rPr>
              <a:t>dan</a:t>
            </a:r>
            <a:r>
              <a:rPr lang="en-ID" sz="24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b="1" dirty="0" err="1">
                <a:solidFill>
                  <a:srgbClr val="0F1115"/>
                </a:solidFill>
                <a:latin typeface="quote-cjk-patch"/>
              </a:rPr>
              <a:t>mengatur</a:t>
            </a:r>
            <a:r>
              <a:rPr lang="en-ID" sz="24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b="1" dirty="0" err="1">
                <a:solidFill>
                  <a:srgbClr val="0F1115"/>
                </a:solidFill>
                <a:latin typeface="quote-cjk-patch"/>
              </a:rPr>
              <a:t>ulang</a:t>
            </a:r>
            <a:r>
              <a:rPr lang="en-ID" sz="24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b="1" dirty="0" err="1">
                <a:solidFill>
                  <a:srgbClr val="0F1115"/>
                </a:solidFill>
                <a:latin typeface="quote-cjk-patch"/>
              </a:rPr>
              <a:t>ingatan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.</a:t>
            </a:r>
          </a:p>
          <a:p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Kinerja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memori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dan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keterampilan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seringkali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ID" sz="2400" b="1" dirty="0" err="1">
                <a:solidFill>
                  <a:srgbClr val="0F1115"/>
                </a:solidFill>
                <a:latin typeface="quote-cjk-patch"/>
              </a:rPr>
              <a:t>meningkat</a:t>
            </a:r>
            <a:r>
              <a:rPr lang="en-ID" sz="24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b="1" dirty="0" err="1">
                <a:solidFill>
                  <a:srgbClr val="0F1115"/>
                </a:solidFill>
                <a:latin typeface="quote-cjk-patch"/>
              </a:rPr>
              <a:t>setelah</a:t>
            </a:r>
            <a:r>
              <a:rPr lang="en-ID" sz="24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b="1" dirty="0" err="1">
                <a:solidFill>
                  <a:srgbClr val="0F1115"/>
                </a:solidFill>
                <a:latin typeface="quote-cjk-patch"/>
              </a:rPr>
              <a:t>tidur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.</a:t>
            </a:r>
          </a:p>
          <a:p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Tidur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siang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singkat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juga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dapat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memulihkan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kinerja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yang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menurun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.</a:t>
            </a:r>
          </a:p>
          <a:p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Tidur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membantu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dalam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menganalisis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informasi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dan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mencapai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insight ("aha!").</a:t>
            </a:r>
          </a:p>
          <a:p>
            <a:r>
              <a:rPr lang="en-ID" sz="2400" b="1" dirty="0" err="1">
                <a:solidFill>
                  <a:srgbClr val="0F1115"/>
                </a:solidFill>
                <a:latin typeface="quote-cjk-patch"/>
              </a:rPr>
              <a:t>Bukti</a:t>
            </a:r>
            <a:r>
              <a:rPr lang="en-ID" sz="24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b="1" dirty="0" err="1">
                <a:solidFill>
                  <a:srgbClr val="0F1115"/>
                </a:solidFill>
                <a:latin typeface="quote-cjk-patch"/>
              </a:rPr>
              <a:t>Neurosains</a:t>
            </a:r>
            <a:r>
              <a:rPr lang="en-ID" sz="2400" b="1" dirty="0">
                <a:solidFill>
                  <a:srgbClr val="0F1115"/>
                </a:solidFill>
                <a:latin typeface="quote-cjk-patch"/>
              </a:rPr>
              <a:t>: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 Area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otak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yang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aktif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selama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belajar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suatu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keterampilan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(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misalnya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,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permainan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video)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akan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ID" sz="2400" b="1" dirty="0" err="1">
                <a:solidFill>
                  <a:srgbClr val="0F1115"/>
                </a:solidFill>
                <a:latin typeface="quote-cjk-patch"/>
              </a:rPr>
              <a:t>menunjukkan</a:t>
            </a:r>
            <a:r>
              <a:rPr lang="en-ID" sz="24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b="1" dirty="0" err="1">
                <a:solidFill>
                  <a:srgbClr val="0F1115"/>
                </a:solidFill>
                <a:latin typeface="quote-cjk-patch"/>
              </a:rPr>
              <a:t>aktivitas</a:t>
            </a:r>
            <a:r>
              <a:rPr lang="en-ID" sz="24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b="1" dirty="0" err="1">
                <a:solidFill>
                  <a:srgbClr val="0F1115"/>
                </a:solidFill>
                <a:latin typeface="quote-cjk-patch"/>
              </a:rPr>
              <a:t>berulang</a:t>
            </a:r>
            <a:r>
              <a:rPr lang="en-ID" sz="2400" b="1" dirty="0">
                <a:solidFill>
                  <a:srgbClr val="0F1115"/>
                </a:solidFill>
                <a:latin typeface="quote-cjk-patch"/>
              </a:rPr>
              <a:t> yang </a:t>
            </a:r>
            <a:r>
              <a:rPr lang="en-ID" sz="2400" b="1" dirty="0" err="1">
                <a:solidFill>
                  <a:srgbClr val="0F1115"/>
                </a:solidFill>
                <a:latin typeface="quote-cjk-patch"/>
              </a:rPr>
              <a:t>sama</a:t>
            </a:r>
            <a:r>
              <a:rPr lang="en-ID" sz="24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b="1" dirty="0" err="1">
                <a:solidFill>
                  <a:srgbClr val="0F1115"/>
                </a:solidFill>
                <a:latin typeface="quote-cjk-patch"/>
              </a:rPr>
              <a:t>selama</a:t>
            </a:r>
            <a:r>
              <a:rPr lang="en-ID" sz="24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b="1" dirty="0" err="1">
                <a:solidFill>
                  <a:srgbClr val="0F1115"/>
                </a:solidFill>
                <a:latin typeface="quote-cjk-patch"/>
              </a:rPr>
              <a:t>tidur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.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Aktivitas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ulang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ini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berkorelasi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langsung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dengan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peningkatan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performa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keesokan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harinya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.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Pola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serupa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ditemukan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pada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burung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yang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belajar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berkicau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:checker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Round Diagonal Corner Rectangle 2"/>
          <p:cNvSpPr/>
          <p:nvPr/>
        </p:nvSpPr>
        <p:spPr>
          <a:xfrm>
            <a:off x="425514" y="334978"/>
            <a:ext cx="11253458" cy="612014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58" name="Title 1"/>
          <p:cNvSpPr txBox="1"/>
          <p:nvPr/>
        </p:nvSpPr>
        <p:spPr>
          <a:xfrm>
            <a:off x="1059255" y="609600"/>
            <a:ext cx="9832063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D. </a:t>
            </a:r>
            <a:r>
              <a:rPr lang="en-US" sz="4000" dirty="0" err="1"/>
              <a:t>Fungsi</a:t>
            </a:r>
            <a:r>
              <a:rPr lang="en-US" sz="4000" dirty="0"/>
              <a:t> </a:t>
            </a:r>
            <a:r>
              <a:rPr lang="en-US" sz="4000" dirty="0" err="1"/>
              <a:t>Tidur</a:t>
            </a:r>
            <a:r>
              <a:rPr lang="en-US" sz="4000" dirty="0"/>
              <a:t> REM</a:t>
            </a:r>
          </a:p>
        </p:txBody>
      </p:sp>
      <p:sp>
        <p:nvSpPr>
          <p:cNvPr id="1048759" name="Content Placeholder 2"/>
          <p:cNvSpPr txBox="1"/>
          <p:nvPr/>
        </p:nvSpPr>
        <p:spPr>
          <a:xfrm>
            <a:off x="677333" y="2160589"/>
            <a:ext cx="10213985" cy="42170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Tidur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REM, yang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menghabiskan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sekitar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20%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dari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waktu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tidur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orang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dewasa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,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diduga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memiliki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fungsi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biologis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penting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.</a:t>
            </a:r>
          </a:p>
          <a:p>
            <a:r>
              <a:rPr lang="en-ID" sz="2400" b="1" dirty="0">
                <a:solidFill>
                  <a:srgbClr val="0F1115"/>
                </a:solidFill>
                <a:latin typeface="quote-cjk-patch"/>
              </a:rPr>
              <a:t>1. </a:t>
            </a:r>
            <a:r>
              <a:rPr lang="en-ID" sz="2400" b="1" dirty="0" err="1">
                <a:solidFill>
                  <a:srgbClr val="0F1115"/>
                </a:solidFill>
                <a:latin typeface="quote-cjk-patch"/>
              </a:rPr>
              <a:t>Pola</a:t>
            </a:r>
            <a:r>
              <a:rPr lang="en-ID" sz="24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b="1" dirty="0" err="1">
                <a:solidFill>
                  <a:srgbClr val="0F1115"/>
                </a:solidFill>
                <a:latin typeface="quote-cjk-patch"/>
              </a:rPr>
              <a:t>dan</a:t>
            </a:r>
            <a:r>
              <a:rPr lang="en-ID" sz="24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b="1" dirty="0" err="1">
                <a:solidFill>
                  <a:srgbClr val="0F1115"/>
                </a:solidFill>
                <a:latin typeface="quote-cjk-patch"/>
              </a:rPr>
              <a:t>Kebutuhan</a:t>
            </a:r>
            <a:r>
              <a:rPr lang="en-ID" sz="24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b="1" dirty="0" err="1">
                <a:solidFill>
                  <a:srgbClr val="0F1115"/>
                </a:solidFill>
                <a:latin typeface="quote-cjk-patch"/>
              </a:rPr>
              <a:t>Tidur</a:t>
            </a:r>
            <a:r>
              <a:rPr lang="en-ID" sz="2400" b="1" dirty="0">
                <a:solidFill>
                  <a:srgbClr val="0F1115"/>
                </a:solidFill>
                <a:latin typeface="quote-cjk-patch"/>
              </a:rPr>
              <a:t> REM</a:t>
            </a:r>
          </a:p>
          <a:p>
            <a:r>
              <a:rPr lang="en-ID" sz="2400" b="1" dirty="0" err="1">
                <a:solidFill>
                  <a:srgbClr val="0F1115"/>
                </a:solidFill>
                <a:latin typeface="quote-cjk-patch"/>
              </a:rPr>
              <a:t>Perbedaan</a:t>
            </a:r>
            <a:r>
              <a:rPr lang="en-ID" sz="24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b="1" dirty="0" err="1">
                <a:solidFill>
                  <a:srgbClr val="0F1115"/>
                </a:solidFill>
                <a:latin typeface="quote-cjk-patch"/>
              </a:rPr>
              <a:t>Spesies</a:t>
            </a:r>
            <a:r>
              <a:rPr lang="en-ID" sz="24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b="1" dirty="0" err="1">
                <a:solidFill>
                  <a:srgbClr val="0F1115"/>
                </a:solidFill>
                <a:latin typeface="quote-cjk-patch"/>
              </a:rPr>
              <a:t>dan</a:t>
            </a:r>
            <a:r>
              <a:rPr lang="en-ID" sz="24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b="1" dirty="0" err="1">
                <a:solidFill>
                  <a:srgbClr val="0F1115"/>
                </a:solidFill>
                <a:latin typeface="quote-cjk-patch"/>
              </a:rPr>
              <a:t>Usia</a:t>
            </a:r>
            <a:r>
              <a:rPr lang="en-ID" sz="2400" b="1" dirty="0">
                <a:solidFill>
                  <a:srgbClr val="0F1115"/>
                </a:solidFill>
                <a:latin typeface="quote-cjk-patch"/>
              </a:rPr>
              <a:t>: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Tidur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REM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sangat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umum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pada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mamalia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dan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burung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.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Spesies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yang total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waktu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tidurnya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lebih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lama (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seperti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kucing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)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cenderung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memiliki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persentase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tidur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REM yang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lebih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tinggi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.</a:t>
            </a:r>
          </a:p>
          <a:p>
            <a:r>
              <a:rPr lang="en-ID" sz="2400" b="1" dirty="0" err="1">
                <a:solidFill>
                  <a:srgbClr val="0F1115"/>
                </a:solidFill>
                <a:latin typeface="quote-cjk-patch"/>
              </a:rPr>
              <a:t>Pola</a:t>
            </a:r>
            <a:r>
              <a:rPr lang="en-ID" sz="24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b="1" dirty="0" err="1">
                <a:solidFill>
                  <a:srgbClr val="0F1115"/>
                </a:solidFill>
                <a:latin typeface="quote-cjk-patch"/>
              </a:rPr>
              <a:t>Usia</a:t>
            </a:r>
            <a:r>
              <a:rPr lang="en-ID" sz="24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b="1" dirty="0" err="1">
                <a:solidFill>
                  <a:srgbClr val="0F1115"/>
                </a:solidFill>
                <a:latin typeface="quote-cjk-patch"/>
              </a:rPr>
              <a:t>Manusia</a:t>
            </a:r>
            <a:r>
              <a:rPr lang="en-ID" sz="2400" b="1" dirty="0">
                <a:solidFill>
                  <a:srgbClr val="0F1115"/>
                </a:solidFill>
                <a:latin typeface="quote-cjk-patch"/>
              </a:rPr>
              <a:t>: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Bayi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memiliki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persentase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tidur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REM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dan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total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tidur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yang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jauh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lebih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tinggi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daripada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orang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dewasa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.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Semakin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banyak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total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tidur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seseorang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,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semakin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tinggi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persentase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tidur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 REM-</a:t>
            </a:r>
            <a:r>
              <a:rPr lang="en-ID" sz="2400" dirty="0" err="1">
                <a:solidFill>
                  <a:srgbClr val="0F1115"/>
                </a:solidFill>
                <a:latin typeface="quote-cjk-patch"/>
              </a:rPr>
              <a:t>nya</a:t>
            </a:r>
            <a:r>
              <a:rPr lang="en-ID" sz="2400" dirty="0">
                <a:solidFill>
                  <a:srgbClr val="0F1115"/>
                </a:solidFill>
                <a:latin typeface="quote-cjk-patch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D" sz="2400" dirty="0">
              <a:solidFill>
                <a:srgbClr val="0F1115"/>
              </a:solidFill>
              <a:latin typeface="quote-cjk-patch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:checker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3" name="Round Diagonal Corner Rectangle 2"/>
          <p:cNvSpPr/>
          <p:nvPr/>
        </p:nvSpPr>
        <p:spPr>
          <a:xfrm>
            <a:off x="425514" y="334978"/>
            <a:ext cx="11253458" cy="612014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64" name="Title 1"/>
          <p:cNvSpPr txBox="1"/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D. </a:t>
            </a:r>
            <a:r>
              <a:rPr lang="en-US" sz="4000" dirty="0" err="1"/>
              <a:t>Fungsi</a:t>
            </a:r>
            <a:r>
              <a:rPr lang="en-US" sz="4000" dirty="0"/>
              <a:t> </a:t>
            </a:r>
            <a:r>
              <a:rPr lang="en-US" sz="4000" dirty="0" err="1"/>
              <a:t>Tidur</a:t>
            </a:r>
            <a:r>
              <a:rPr lang="en-US" sz="4000" dirty="0"/>
              <a:t> REM</a:t>
            </a:r>
          </a:p>
        </p:txBody>
      </p:sp>
      <p:sp>
        <p:nvSpPr>
          <p:cNvPr id="1048765" name="Content Placeholder 2"/>
          <p:cNvSpPr txBox="1"/>
          <p:nvPr/>
        </p:nvSpPr>
        <p:spPr>
          <a:xfrm>
            <a:off x="1421393" y="1330859"/>
            <a:ext cx="9270749" cy="50467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1800" b="1" dirty="0">
                <a:solidFill>
                  <a:srgbClr val="0F1115"/>
                </a:solidFill>
                <a:latin typeface="quote-cjk-patch"/>
              </a:rPr>
              <a:t>3. </a:t>
            </a:r>
            <a:r>
              <a:rPr lang="en-ID" sz="1800" b="1" dirty="0" err="1">
                <a:solidFill>
                  <a:srgbClr val="0F1115"/>
                </a:solidFill>
                <a:latin typeface="quote-cjk-patch"/>
              </a:rPr>
              <a:t>Hipotesis</a:t>
            </a:r>
            <a:r>
              <a:rPr lang="en-ID" sz="18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b="1" dirty="0" err="1">
                <a:solidFill>
                  <a:srgbClr val="0F1115"/>
                </a:solidFill>
                <a:latin typeface="quote-cjk-patch"/>
              </a:rPr>
              <a:t>Fungsi</a:t>
            </a:r>
            <a:r>
              <a:rPr lang="en-ID" sz="18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b="1" dirty="0" err="1">
                <a:solidFill>
                  <a:srgbClr val="0F1115"/>
                </a:solidFill>
                <a:latin typeface="quote-cjk-patch"/>
              </a:rPr>
              <a:t>Tidur</a:t>
            </a:r>
            <a:r>
              <a:rPr lang="en-ID" sz="1800" b="1" dirty="0">
                <a:solidFill>
                  <a:srgbClr val="0F1115"/>
                </a:solidFill>
                <a:latin typeface="quote-cjk-patch"/>
              </a:rPr>
              <a:t> REM</a:t>
            </a:r>
          </a:p>
          <a:p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Beberapa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teori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mencoba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menjelaskan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fungsi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REM:</a:t>
            </a:r>
          </a:p>
          <a:p>
            <a:r>
              <a:rPr lang="en-ID" sz="1800" b="1" dirty="0" err="1">
                <a:solidFill>
                  <a:srgbClr val="0F1115"/>
                </a:solidFill>
                <a:latin typeface="quote-cjk-patch"/>
              </a:rPr>
              <a:t>Konsolidasi</a:t>
            </a:r>
            <a:r>
              <a:rPr lang="en-ID" sz="18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b="1" dirty="0" err="1">
                <a:solidFill>
                  <a:srgbClr val="0F1115"/>
                </a:solidFill>
                <a:latin typeface="quote-cjk-patch"/>
              </a:rPr>
              <a:t>Memori</a:t>
            </a:r>
            <a:r>
              <a:rPr lang="en-ID" sz="1800" b="1" dirty="0">
                <a:solidFill>
                  <a:srgbClr val="0F1115"/>
                </a:solidFill>
                <a:latin typeface="quote-cjk-patch"/>
              </a:rPr>
              <a:t>: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Tidur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REM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mungkin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khususnya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penting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untuk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mengonsolidasikan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memori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tertentu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,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terutama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yang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bersifat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ID" sz="1800" b="1" dirty="0" err="1">
                <a:solidFill>
                  <a:srgbClr val="0F1115"/>
                </a:solidFill>
                <a:latin typeface="quote-cjk-patch"/>
              </a:rPr>
              <a:t>prosedural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 (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seperti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keterampilan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motorik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),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sementara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tidur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non-REM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lebih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penting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untuk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memori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verbal.</a:t>
            </a:r>
          </a:p>
          <a:p>
            <a:pPr marL="742950" lvl="1" indent="-285750"/>
            <a:r>
              <a:rPr lang="en-ID" sz="1800" b="1" dirty="0" err="1">
                <a:solidFill>
                  <a:srgbClr val="0F1115"/>
                </a:solidFill>
                <a:latin typeface="quote-cjk-patch"/>
              </a:rPr>
              <a:t>Bukti</a:t>
            </a:r>
            <a:r>
              <a:rPr lang="en-ID" sz="18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b="1" dirty="0" err="1">
                <a:solidFill>
                  <a:srgbClr val="0F1115"/>
                </a:solidFill>
                <a:latin typeface="quote-cjk-patch"/>
              </a:rPr>
              <a:t>Kontroversial</a:t>
            </a:r>
            <a:r>
              <a:rPr lang="en-ID" sz="1800" b="1" dirty="0">
                <a:solidFill>
                  <a:srgbClr val="0F1115"/>
                </a:solidFill>
                <a:latin typeface="quote-cjk-patch"/>
              </a:rPr>
              <a:t>: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Namun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,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banyak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orang yang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mengonsumsi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obat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antidepresan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(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seperti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MAO inhibitor) yang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sangat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menekan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tidur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REM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melaporkan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tidak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ada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masalah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memori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,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sehingga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peran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pasti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REM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untuk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memori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masih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diperdebatkan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.</a:t>
            </a:r>
          </a:p>
          <a:p>
            <a:r>
              <a:rPr lang="en-ID" sz="1800" b="1" dirty="0" err="1">
                <a:solidFill>
                  <a:srgbClr val="0F1115"/>
                </a:solidFill>
                <a:latin typeface="quote-cjk-patch"/>
              </a:rPr>
              <a:t>Hipotesis</a:t>
            </a:r>
            <a:r>
              <a:rPr lang="en-ID" sz="18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b="1" dirty="0" err="1">
                <a:solidFill>
                  <a:srgbClr val="0F1115"/>
                </a:solidFill>
                <a:latin typeface="quote-cjk-patch"/>
              </a:rPr>
              <a:t>Oksigenasi</a:t>
            </a:r>
            <a:r>
              <a:rPr lang="en-ID" sz="18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b="1" dirty="0" err="1">
                <a:solidFill>
                  <a:srgbClr val="0F1115"/>
                </a:solidFill>
                <a:latin typeface="quote-cjk-patch"/>
              </a:rPr>
              <a:t>Kornea</a:t>
            </a:r>
            <a:r>
              <a:rPr lang="en-ID" sz="1800" b="1" dirty="0">
                <a:solidFill>
                  <a:srgbClr val="0F1115"/>
                </a:solidFill>
                <a:latin typeface="quote-cjk-patch"/>
              </a:rPr>
              <a:t> (</a:t>
            </a:r>
            <a:r>
              <a:rPr lang="en-ID" sz="1800" b="1" dirty="0" err="1">
                <a:solidFill>
                  <a:srgbClr val="0F1115"/>
                </a:solidFill>
                <a:latin typeface="quote-cjk-patch"/>
              </a:rPr>
              <a:t>Teori</a:t>
            </a:r>
            <a:r>
              <a:rPr lang="en-ID" sz="18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b="1" dirty="0" err="1">
                <a:solidFill>
                  <a:srgbClr val="0F1115"/>
                </a:solidFill>
                <a:latin typeface="quote-cjk-patch"/>
              </a:rPr>
              <a:t>Sampingan</a:t>
            </a:r>
            <a:r>
              <a:rPr lang="en-ID" sz="1800" b="1" dirty="0">
                <a:solidFill>
                  <a:srgbClr val="0F1115"/>
                </a:solidFill>
                <a:latin typeface="quote-cjk-patch"/>
              </a:rPr>
              <a:t>):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Sebuah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teori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alternatif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yang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kurang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konvensional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menyatakan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bahwa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fungsi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utama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gerakan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mata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selama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REM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adalah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untuk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menggerakkan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bola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mata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guna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mengoksigenasi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kornea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, yang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tertutup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selama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tidur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.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Mimpi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dan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fenomena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REM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lainnya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dianggap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sebagai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produk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sampingan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dari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proses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ini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.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Namun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,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bukti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untuk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hipotesis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ini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lemah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.</a:t>
            </a:r>
          </a:p>
          <a:p>
            <a:r>
              <a:rPr lang="en-ID" sz="1800" b="1" dirty="0" err="1">
                <a:solidFill>
                  <a:srgbClr val="0F1115"/>
                </a:solidFill>
                <a:latin typeface="quote-cjk-patch"/>
              </a:rPr>
              <a:t>Kesimpulan</a:t>
            </a:r>
            <a:r>
              <a:rPr lang="en-ID" sz="18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b="1" dirty="0" err="1">
                <a:solidFill>
                  <a:srgbClr val="0F1115"/>
                </a:solidFill>
                <a:latin typeface="quote-cjk-patch"/>
              </a:rPr>
              <a:t>Sementara</a:t>
            </a:r>
            <a:r>
              <a:rPr lang="en-ID" sz="1800" b="1" dirty="0">
                <a:solidFill>
                  <a:srgbClr val="0F1115"/>
                </a:solidFill>
                <a:latin typeface="quote-cjk-patch"/>
              </a:rPr>
              <a:t>: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Bukti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tidak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secara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meyakinkan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mendukung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satu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hipotesis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tunggal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.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Tidur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REM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jelas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merupakan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kebutuhan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fisiologis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(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terbukti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dari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efek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rebound),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tetapi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fungsi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pastinya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masih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menjadi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800" dirty="0" err="1">
                <a:solidFill>
                  <a:srgbClr val="0F1115"/>
                </a:solidFill>
                <a:latin typeface="quote-cjk-patch"/>
              </a:rPr>
              <a:t>misteri</a:t>
            </a:r>
            <a:r>
              <a:rPr lang="en-ID" sz="1800" dirty="0">
                <a:solidFill>
                  <a:srgbClr val="0F1115"/>
                </a:solidFill>
                <a:latin typeface="quote-cjk-patch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:checker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Round Diagonal Corner Rectangle 3"/>
          <p:cNvSpPr/>
          <p:nvPr/>
        </p:nvSpPr>
        <p:spPr>
          <a:xfrm>
            <a:off x="461727" y="344032"/>
            <a:ext cx="11253458" cy="612014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00" name="文本框 7"/>
          <p:cNvSpPr txBox="1"/>
          <p:nvPr/>
        </p:nvSpPr>
        <p:spPr>
          <a:xfrm>
            <a:off x="941334" y="595620"/>
            <a:ext cx="7689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200" dirty="0" err="1"/>
              <a:t>Irama</a:t>
            </a:r>
            <a:r>
              <a:rPr lang="en-US" sz="3200" dirty="0"/>
              <a:t> </a:t>
            </a:r>
            <a:r>
              <a:rPr lang="en-US" sz="3200" dirty="0" err="1"/>
              <a:t>Bangun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Tidur</a:t>
            </a:r>
            <a:endParaRPr lang="zh-CN" altLang="en-US" sz="3200" spc="300" dirty="0">
              <a:solidFill>
                <a:schemeClr val="bg1"/>
              </a:solidFill>
              <a:latin typeface="庞门正道标题体" panose="02010600030101010101" pitchFamily="2" charset="-122"/>
              <a:ea typeface="庞门正道标题体" panose="02010600030101010101" pitchFamily="2" charset="-122"/>
            </a:endParaRPr>
          </a:p>
        </p:txBody>
      </p:sp>
      <p:sp>
        <p:nvSpPr>
          <p:cNvPr id="1048601" name="Rectangle 15"/>
          <p:cNvSpPr/>
          <p:nvPr/>
        </p:nvSpPr>
        <p:spPr>
          <a:xfrm>
            <a:off x="0" y="0"/>
            <a:ext cx="211684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err="1"/>
              <a:t>Modul</a:t>
            </a:r>
            <a:r>
              <a:rPr lang="en-US" sz="3200" dirty="0"/>
              <a:t>  9.1</a:t>
            </a:r>
          </a:p>
        </p:txBody>
      </p:sp>
      <p:sp>
        <p:nvSpPr>
          <p:cNvPr id="1048602" name="Rectangle 19"/>
          <p:cNvSpPr/>
          <p:nvPr/>
        </p:nvSpPr>
        <p:spPr>
          <a:xfrm>
            <a:off x="1658614" y="1191240"/>
            <a:ext cx="941377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/>
              <a:t>Irama</a:t>
            </a:r>
            <a:r>
              <a:rPr lang="en-US" sz="1600" b="1" dirty="0"/>
              <a:t> </a:t>
            </a:r>
            <a:r>
              <a:rPr lang="en-US" sz="1600" b="1" dirty="0" err="1"/>
              <a:t>bangun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tidur</a:t>
            </a:r>
            <a:r>
              <a:rPr lang="en-US" sz="1600" b="1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ritme</a:t>
            </a:r>
            <a:r>
              <a:rPr lang="en-US" sz="1600" dirty="0"/>
              <a:t> </a:t>
            </a:r>
            <a:r>
              <a:rPr lang="en-US" sz="1600" dirty="0" err="1"/>
              <a:t>biologis</a:t>
            </a:r>
            <a:r>
              <a:rPr lang="en-US" sz="1600" dirty="0"/>
              <a:t> </a:t>
            </a:r>
            <a:r>
              <a:rPr lang="en-US" sz="1600" dirty="0" err="1"/>
              <a:t>tubuh</a:t>
            </a:r>
            <a:r>
              <a:rPr lang="en-US" sz="1600" dirty="0"/>
              <a:t> yang </a:t>
            </a:r>
            <a:r>
              <a:rPr lang="en-US" sz="1600" dirty="0" err="1"/>
              <a:t>dikenal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b="1" dirty="0" err="1"/>
              <a:t>ritme</a:t>
            </a:r>
            <a:r>
              <a:rPr lang="en-US" sz="1600" b="1" dirty="0"/>
              <a:t> </a:t>
            </a:r>
            <a:r>
              <a:rPr lang="en-US" sz="1600" b="1" dirty="0" err="1"/>
              <a:t>sirkadian</a:t>
            </a:r>
            <a:r>
              <a:rPr lang="en-US" sz="1600" dirty="0"/>
              <a:t>. </a:t>
            </a:r>
            <a:r>
              <a:rPr lang="en-US" sz="1600" dirty="0" err="1"/>
              <a:t>Ritme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siklus</a:t>
            </a:r>
            <a:r>
              <a:rPr lang="en-US" sz="1600" dirty="0"/>
              <a:t> internal </a:t>
            </a:r>
            <a:r>
              <a:rPr lang="en-US" sz="1600" dirty="0" err="1"/>
              <a:t>selama</a:t>
            </a:r>
            <a:r>
              <a:rPr lang="en-US" sz="1600" dirty="0"/>
              <a:t> </a:t>
            </a:r>
            <a:r>
              <a:rPr lang="en-US" sz="1600" dirty="0" err="1"/>
              <a:t>sekitar</a:t>
            </a:r>
            <a:r>
              <a:rPr lang="en-US" sz="1600" dirty="0"/>
              <a:t> 24 jam yang </a:t>
            </a:r>
            <a:r>
              <a:rPr lang="en-US" sz="1600" dirty="0" err="1"/>
              <a:t>mengatur</a:t>
            </a:r>
            <a:r>
              <a:rPr lang="en-US" sz="1600" dirty="0"/>
              <a:t> </a:t>
            </a:r>
            <a:r>
              <a:rPr lang="en-US" sz="1600" dirty="0" err="1"/>
              <a:t>kapan</a:t>
            </a:r>
            <a:r>
              <a:rPr lang="en-US" sz="1600" dirty="0"/>
              <a:t> </a:t>
            </a:r>
            <a:r>
              <a:rPr lang="en-US" sz="1600" dirty="0" err="1"/>
              <a:t>kita</a:t>
            </a:r>
            <a:r>
              <a:rPr lang="en-US" sz="1600" dirty="0"/>
              <a:t> </a:t>
            </a:r>
            <a:r>
              <a:rPr lang="en-US" sz="1600" dirty="0" err="1"/>
              <a:t>merasa</a:t>
            </a:r>
            <a:r>
              <a:rPr lang="en-US" sz="1600" dirty="0"/>
              <a:t> </a:t>
            </a:r>
            <a:r>
              <a:rPr lang="en-US" sz="1600" dirty="0" err="1"/>
              <a:t>mengantuk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kapan</a:t>
            </a:r>
            <a:r>
              <a:rPr lang="en-US" sz="1600" dirty="0"/>
              <a:t> </a:t>
            </a:r>
            <a:r>
              <a:rPr lang="en-US" sz="1600" dirty="0" err="1"/>
              <a:t>kita</a:t>
            </a:r>
            <a:r>
              <a:rPr lang="en-US" sz="1600" dirty="0"/>
              <a:t> </a:t>
            </a:r>
            <a:r>
              <a:rPr lang="en-US" sz="1600" dirty="0" err="1"/>
              <a:t>merasa</a:t>
            </a:r>
            <a:r>
              <a:rPr lang="en-US" sz="1600" dirty="0"/>
              <a:t> </a:t>
            </a:r>
            <a:r>
              <a:rPr lang="en-US" sz="1600" dirty="0" err="1"/>
              <a:t>waspada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segar</a:t>
            </a:r>
            <a:r>
              <a:rPr lang="en-US" sz="1600" dirty="0"/>
              <a:t>. </a:t>
            </a:r>
          </a:p>
          <a:p>
            <a:pPr algn="just"/>
            <a:endParaRPr lang="en-US" sz="1600" i="1" dirty="0">
              <a:cs typeface="Arial" panose="020B0604020202020204" pitchFamily="34" charset="0"/>
            </a:endParaRPr>
          </a:p>
          <a:p>
            <a:pPr algn="just"/>
            <a:r>
              <a:rPr lang="en-US" sz="1600" dirty="0" err="1">
                <a:cs typeface="Arial" panose="020B0604020202020204" pitchFamily="34" charset="0"/>
              </a:rPr>
              <a:t>Irama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sirkadian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ini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dipengaruhi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oleh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cahaya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dan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menjaga</a:t>
            </a:r>
            <a:r>
              <a:rPr lang="en-US" sz="1600" dirty="0">
                <a:cs typeface="Arial" panose="020B0604020202020204" pitchFamily="34" charset="0"/>
              </a:rPr>
              <a:t> agar </a:t>
            </a:r>
            <a:r>
              <a:rPr lang="en-US" sz="1600" dirty="0" err="1">
                <a:cs typeface="Arial" panose="020B0604020202020204" pitchFamily="34" charset="0"/>
              </a:rPr>
              <a:t>tubuh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merasa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mengantuk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pada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waktu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tertentu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dan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terjaga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pada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waktu</a:t>
            </a:r>
            <a:r>
              <a:rPr lang="en-US" sz="1600" dirty="0">
                <a:cs typeface="Arial" panose="020B0604020202020204" pitchFamily="34" charset="0"/>
              </a:rPr>
              <a:t> lain. </a:t>
            </a:r>
            <a:r>
              <a:rPr lang="en-US" sz="1600" dirty="0" err="1">
                <a:cs typeface="Arial" panose="020B0604020202020204" pitchFamily="34" charset="0"/>
              </a:rPr>
              <a:t>Untuk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menjaga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irama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ini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tetap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sehat</a:t>
            </a:r>
            <a:r>
              <a:rPr lang="en-US" sz="1600" dirty="0">
                <a:cs typeface="Arial" panose="020B0604020202020204" pitchFamily="34" charset="0"/>
              </a:rPr>
              <a:t>, </a:t>
            </a:r>
            <a:r>
              <a:rPr lang="en-US" sz="1600" dirty="0" err="1">
                <a:cs typeface="Arial" panose="020B0604020202020204" pitchFamily="34" charset="0"/>
              </a:rPr>
              <a:t>perlu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ada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jadwal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tidur</a:t>
            </a:r>
            <a:r>
              <a:rPr lang="en-US" sz="1600" dirty="0">
                <a:cs typeface="Arial" panose="020B0604020202020204" pitchFamily="34" charset="0"/>
              </a:rPr>
              <a:t> yang </a:t>
            </a:r>
            <a:r>
              <a:rPr lang="en-US" sz="1600" dirty="0" err="1">
                <a:cs typeface="Arial" panose="020B0604020202020204" pitchFamily="34" charset="0"/>
              </a:rPr>
              <a:t>teratur</a:t>
            </a:r>
            <a:r>
              <a:rPr lang="en-US" sz="1600" dirty="0">
                <a:cs typeface="Arial" panose="020B0604020202020204" pitchFamily="34" charset="0"/>
              </a:rPr>
              <a:t>, </a:t>
            </a:r>
            <a:r>
              <a:rPr lang="en-US" sz="1600" dirty="0" err="1">
                <a:cs typeface="Arial" panose="020B0604020202020204" pitchFamily="34" charset="0"/>
              </a:rPr>
              <a:t>paparan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cahaya</a:t>
            </a:r>
            <a:r>
              <a:rPr lang="en-US" sz="1600" dirty="0">
                <a:cs typeface="Arial" panose="020B0604020202020204" pitchFamily="34" charset="0"/>
              </a:rPr>
              <a:t> yang </a:t>
            </a:r>
            <a:r>
              <a:rPr lang="en-US" sz="1600" dirty="0" err="1">
                <a:cs typeface="Arial" panose="020B0604020202020204" pitchFamily="34" charset="0"/>
              </a:rPr>
              <a:t>cukup</a:t>
            </a:r>
            <a:r>
              <a:rPr lang="en-US" sz="1600" dirty="0">
                <a:cs typeface="Arial" panose="020B0604020202020204" pitchFamily="34" charset="0"/>
              </a:rPr>
              <a:t> di </a:t>
            </a:r>
            <a:r>
              <a:rPr lang="en-US" sz="1600" dirty="0" err="1">
                <a:cs typeface="Arial" panose="020B0604020202020204" pitchFamily="34" charset="0"/>
              </a:rPr>
              <a:t>pagi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hari</a:t>
            </a:r>
            <a:r>
              <a:rPr lang="en-US" sz="1600" dirty="0">
                <a:cs typeface="Arial" panose="020B0604020202020204" pitchFamily="34" charset="0"/>
              </a:rPr>
              <a:t>, </a:t>
            </a:r>
            <a:r>
              <a:rPr lang="en-US" sz="1600" dirty="0" err="1">
                <a:cs typeface="Arial" panose="020B0604020202020204" pitchFamily="34" charset="0"/>
              </a:rPr>
              <a:t>dan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lingkungan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tidur</a:t>
            </a:r>
            <a:r>
              <a:rPr lang="en-US" sz="1600" dirty="0">
                <a:cs typeface="Arial" panose="020B0604020202020204" pitchFamily="34" charset="0"/>
              </a:rPr>
              <a:t> yang </a:t>
            </a:r>
            <a:r>
              <a:rPr lang="en-US" sz="1600" dirty="0" err="1">
                <a:cs typeface="Arial" panose="020B0604020202020204" pitchFamily="34" charset="0"/>
              </a:rPr>
              <a:t>gelap</a:t>
            </a:r>
            <a:r>
              <a:rPr lang="en-US" sz="1600" dirty="0">
                <a:cs typeface="Arial" panose="020B0604020202020204" pitchFamily="34" charset="0"/>
              </a:rPr>
              <a:t>. </a:t>
            </a:r>
          </a:p>
          <a:p>
            <a:pPr algn="just"/>
            <a:endParaRPr lang="en-ID" sz="1600" dirty="0">
              <a:cs typeface="Arial" panose="020B0604020202020204" pitchFamily="34" charset="0"/>
            </a:endParaRPr>
          </a:p>
          <a:p>
            <a:pPr algn="just"/>
            <a:r>
              <a:rPr lang="en-US" sz="1600" b="1" dirty="0" err="1"/>
              <a:t>Siklus</a:t>
            </a:r>
            <a:r>
              <a:rPr lang="en-US" sz="1600" b="1" dirty="0"/>
              <a:t> endogen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siklus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proses yang </a:t>
            </a:r>
            <a:r>
              <a:rPr lang="en-US" sz="1600" dirty="0" err="1"/>
              <a:t>berasal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organisme</a:t>
            </a:r>
            <a:r>
              <a:rPr lang="en-US" sz="1600" dirty="0"/>
              <a:t> </a:t>
            </a:r>
            <a:r>
              <a:rPr lang="en-US" sz="1600" dirty="0" err="1"/>
              <a:t>itu</a:t>
            </a:r>
            <a:r>
              <a:rPr lang="en-US" sz="1600" dirty="0"/>
              <a:t> </a:t>
            </a:r>
            <a:r>
              <a:rPr lang="en-US" sz="1600" dirty="0" err="1"/>
              <a:t>sendiri</a:t>
            </a:r>
            <a:r>
              <a:rPr lang="en-US" sz="1600" dirty="0"/>
              <a:t>, yang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bergantung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faktor</a:t>
            </a:r>
            <a:r>
              <a:rPr lang="en-US" sz="1600" dirty="0"/>
              <a:t> </a:t>
            </a:r>
            <a:r>
              <a:rPr lang="en-US" sz="1600" dirty="0" err="1"/>
              <a:t>eksternal</a:t>
            </a:r>
            <a:r>
              <a:rPr lang="en-US" sz="1600" dirty="0"/>
              <a:t>.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konteks</a:t>
            </a:r>
            <a:r>
              <a:rPr lang="en-US" sz="1600" dirty="0"/>
              <a:t> </a:t>
            </a:r>
            <a:r>
              <a:rPr lang="en-US" sz="1600" dirty="0" err="1"/>
              <a:t>ritme</a:t>
            </a:r>
            <a:r>
              <a:rPr lang="en-US" sz="1600" dirty="0"/>
              <a:t> </a:t>
            </a:r>
            <a:r>
              <a:rPr lang="en-US" sz="1600" dirty="0" err="1"/>
              <a:t>sirkadian</a:t>
            </a:r>
            <a:r>
              <a:rPr lang="en-US" sz="1600" dirty="0"/>
              <a:t>, </a:t>
            </a:r>
            <a:r>
              <a:rPr lang="en-US" sz="1600" dirty="0" err="1"/>
              <a:t>siklus</a:t>
            </a:r>
            <a:r>
              <a:rPr lang="en-US" sz="1600" dirty="0"/>
              <a:t> endogen </a:t>
            </a:r>
            <a:r>
              <a:rPr lang="en-US" sz="1600" dirty="0" err="1"/>
              <a:t>mengacu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"jam </a:t>
            </a:r>
            <a:r>
              <a:rPr lang="en-US" sz="1600" dirty="0" err="1"/>
              <a:t>biologis</a:t>
            </a:r>
            <a:r>
              <a:rPr lang="en-US" sz="1600" dirty="0"/>
              <a:t>" internal </a:t>
            </a:r>
            <a:r>
              <a:rPr lang="en-US" sz="1600" dirty="0" err="1"/>
              <a:t>tubuh</a:t>
            </a:r>
            <a:r>
              <a:rPr lang="en-US" sz="1600" dirty="0"/>
              <a:t> yang </a:t>
            </a:r>
            <a:r>
              <a:rPr lang="en-US" sz="1600" dirty="0" err="1"/>
              <a:t>beroperasi</a:t>
            </a:r>
            <a:r>
              <a:rPr lang="en-US" sz="1600" dirty="0"/>
              <a:t> </a:t>
            </a:r>
            <a:r>
              <a:rPr lang="en-US" sz="1600" dirty="0" err="1"/>
              <a:t>bahkan</a:t>
            </a:r>
            <a:r>
              <a:rPr lang="en-US" sz="1600" dirty="0"/>
              <a:t> </a:t>
            </a:r>
            <a:r>
              <a:rPr lang="en-US" sz="1600" dirty="0" err="1"/>
              <a:t>tanpa</a:t>
            </a:r>
            <a:r>
              <a:rPr lang="en-US" sz="1600" dirty="0"/>
              <a:t> </a:t>
            </a:r>
            <a:r>
              <a:rPr lang="en-US" sz="1600" dirty="0" err="1"/>
              <a:t>adanya</a:t>
            </a:r>
            <a:r>
              <a:rPr lang="en-US" sz="1600" dirty="0"/>
              <a:t> </a:t>
            </a:r>
            <a:r>
              <a:rPr lang="en-US" sz="1600" dirty="0" err="1"/>
              <a:t>sinyal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lingkungan</a:t>
            </a:r>
            <a:r>
              <a:rPr lang="en-US" sz="1600" dirty="0"/>
              <a:t> </a:t>
            </a:r>
            <a:r>
              <a:rPr lang="en-US" sz="1600" dirty="0" err="1"/>
              <a:t>luar</a:t>
            </a:r>
            <a:r>
              <a:rPr lang="en-US" sz="1600" dirty="0"/>
              <a:t>,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cahaya</a:t>
            </a:r>
            <a:r>
              <a:rPr lang="en-US" sz="1600" dirty="0"/>
              <a:t> </a:t>
            </a:r>
            <a:r>
              <a:rPr lang="en-US" sz="1600" dirty="0" err="1"/>
              <a:t>matahari</a:t>
            </a:r>
            <a:r>
              <a:rPr lang="en-US" sz="1600" dirty="0"/>
              <a:t>. </a:t>
            </a:r>
            <a:endParaRPr lang="en-US" sz="1600" dirty="0">
              <a:cs typeface="Arial" panose="020B0604020202020204" pitchFamily="34" charset="0"/>
            </a:endParaRPr>
          </a:p>
          <a:p>
            <a:pPr algn="just"/>
            <a:endParaRPr lang="en-US" sz="1600" dirty="0">
              <a:cs typeface="Arial" panose="020B0604020202020204" pitchFamily="34" charset="0"/>
            </a:endParaRPr>
          </a:p>
          <a:p>
            <a:r>
              <a:rPr lang="en-US" sz="1600" dirty="0" err="1"/>
              <a:t>Istilah</a:t>
            </a:r>
            <a:r>
              <a:rPr lang="en-US" sz="1600" dirty="0"/>
              <a:t> "endogen" </a:t>
            </a:r>
            <a:r>
              <a:rPr lang="en-US" sz="1600" dirty="0" err="1"/>
              <a:t>berarti</a:t>
            </a:r>
            <a:r>
              <a:rPr lang="en-US" sz="1600" dirty="0"/>
              <a:t> </a:t>
            </a:r>
            <a:r>
              <a:rPr lang="en-US" sz="1600" dirty="0" err="1"/>
              <a:t>berkembang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berasal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organisme</a:t>
            </a:r>
            <a:r>
              <a:rPr lang="en-US" sz="1600" dirty="0"/>
              <a:t>.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konteks</a:t>
            </a:r>
            <a:r>
              <a:rPr lang="en-US" sz="1600" dirty="0"/>
              <a:t> </a:t>
            </a:r>
            <a:r>
              <a:rPr lang="en-US" sz="1600" dirty="0" err="1"/>
              <a:t>biologi</a:t>
            </a:r>
            <a:r>
              <a:rPr lang="en-US" sz="1600" dirty="0"/>
              <a:t> </a:t>
            </a:r>
            <a:r>
              <a:rPr lang="en-US" sz="1600" dirty="0" err="1"/>
              <a:t>hewan</a:t>
            </a:r>
            <a:r>
              <a:rPr lang="en-US" sz="1600" dirty="0"/>
              <a:t>, </a:t>
            </a:r>
            <a:r>
              <a:rPr lang="en-US" sz="1600" dirty="0" err="1"/>
              <a:t>siklus</a:t>
            </a:r>
            <a:r>
              <a:rPr lang="en-US" sz="1600" dirty="0"/>
              <a:t> endogen </a:t>
            </a:r>
            <a:r>
              <a:rPr lang="en-US" sz="1600" dirty="0" err="1"/>
              <a:t>sering</a:t>
            </a:r>
            <a:r>
              <a:rPr lang="en-US" sz="1600" dirty="0"/>
              <a:t> kali </a:t>
            </a:r>
            <a:r>
              <a:rPr lang="en-US" sz="1600" dirty="0" err="1"/>
              <a:t>berkaitan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b="1" dirty="0" err="1"/>
              <a:t>ritme</a:t>
            </a:r>
            <a:r>
              <a:rPr lang="en-US" sz="1600" b="1" dirty="0"/>
              <a:t> </a:t>
            </a:r>
            <a:r>
              <a:rPr lang="en-US" sz="1600" b="1" dirty="0" err="1"/>
              <a:t>sirkadian</a:t>
            </a:r>
            <a:r>
              <a:rPr lang="en-US" sz="1600" dirty="0"/>
              <a:t>, </a:t>
            </a:r>
            <a:r>
              <a:rPr lang="en-US" sz="1600" dirty="0" err="1"/>
              <a:t>yaitu</a:t>
            </a:r>
            <a:r>
              <a:rPr lang="en-US" sz="1600" dirty="0"/>
              <a:t> </a:t>
            </a:r>
            <a:r>
              <a:rPr lang="en-US" sz="1600" dirty="0" err="1"/>
              <a:t>siklus</a:t>
            </a:r>
            <a:r>
              <a:rPr lang="en-US" sz="1600" dirty="0"/>
              <a:t> </a:t>
            </a:r>
            <a:r>
              <a:rPr lang="en-US" sz="1600" dirty="0" err="1"/>
              <a:t>fisiologis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perilaku</a:t>
            </a:r>
            <a:r>
              <a:rPr lang="en-US" sz="1600" dirty="0"/>
              <a:t> yang </a:t>
            </a:r>
            <a:r>
              <a:rPr lang="en-US" sz="1600" dirty="0" err="1"/>
              <a:t>terjadi</a:t>
            </a:r>
            <a:r>
              <a:rPr lang="en-US" sz="1600" dirty="0"/>
              <a:t> </a:t>
            </a:r>
            <a:r>
              <a:rPr lang="en-US" sz="1600" dirty="0" err="1"/>
              <a:t>kira-kira</a:t>
            </a:r>
            <a:r>
              <a:rPr lang="en-US" sz="1600" dirty="0"/>
              <a:t> </a:t>
            </a:r>
            <a:r>
              <a:rPr lang="en-US" sz="1600" dirty="0" err="1"/>
              <a:t>setiap</a:t>
            </a:r>
            <a:r>
              <a:rPr lang="en-US" sz="1600" dirty="0"/>
              <a:t> 24 jam</a:t>
            </a:r>
          </a:p>
          <a:p>
            <a:pPr algn="just"/>
            <a:r>
              <a:rPr lang="id-ID" sz="1600" dirty="0"/>
              <a:t>Misalnya, </a:t>
            </a:r>
            <a:r>
              <a:rPr lang="en-US" sz="1600" b="1" dirty="0" err="1"/>
              <a:t>Tupai</a:t>
            </a:r>
            <a:r>
              <a:rPr lang="en-US" sz="1600" dirty="0"/>
              <a:t>: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en-US" sz="1600" dirty="0" err="1"/>
              <a:t>mencari</a:t>
            </a:r>
            <a:r>
              <a:rPr lang="en-US" sz="1600" dirty="0"/>
              <a:t> </a:t>
            </a:r>
            <a:r>
              <a:rPr lang="en-US" sz="1600" dirty="0" err="1"/>
              <a:t>makan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mengumpulkan</a:t>
            </a:r>
            <a:r>
              <a:rPr lang="en-US" sz="1600" dirty="0"/>
              <a:t> </a:t>
            </a:r>
            <a:r>
              <a:rPr lang="en-US" sz="1600" dirty="0" err="1"/>
              <a:t>biji-bijian</a:t>
            </a:r>
            <a:r>
              <a:rPr lang="en-US" sz="1600" dirty="0"/>
              <a:t> di </a:t>
            </a:r>
            <a:r>
              <a:rPr lang="en-US" sz="1600" dirty="0" err="1"/>
              <a:t>siang</a:t>
            </a:r>
            <a:r>
              <a:rPr lang="en-US" sz="1600" dirty="0"/>
              <a:t> </a:t>
            </a:r>
            <a:r>
              <a:rPr lang="en-US" sz="1600" dirty="0" err="1"/>
              <a:t>hari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kembali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sarangnya</a:t>
            </a:r>
            <a:r>
              <a:rPr lang="en-US" sz="1600" dirty="0"/>
              <a:t> </a:t>
            </a:r>
            <a:r>
              <a:rPr lang="en-US" sz="1600" dirty="0" err="1"/>
              <a:t>saat</a:t>
            </a:r>
            <a:r>
              <a:rPr lang="en-US" sz="1600" dirty="0"/>
              <a:t> </a:t>
            </a:r>
            <a:r>
              <a:rPr lang="en-US" sz="1600" dirty="0" err="1"/>
              <a:t>malam</a:t>
            </a:r>
            <a:r>
              <a:rPr lang="en-US" sz="1600" dirty="0"/>
              <a:t> </a:t>
            </a:r>
            <a:r>
              <a:rPr lang="en-US" sz="1600" dirty="0" err="1"/>
              <a:t>tiba</a:t>
            </a:r>
            <a:r>
              <a:rPr lang="en-US" sz="1600" dirty="0"/>
              <a:t>. </a:t>
            </a:r>
            <a:r>
              <a:rPr lang="en-US" sz="1600" b="1" dirty="0" err="1"/>
              <a:t>Kelelawar</a:t>
            </a:r>
            <a:r>
              <a:rPr lang="en-US" sz="1600" dirty="0"/>
              <a:t>: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en-US" sz="1600" dirty="0" err="1"/>
              <a:t>tidur</a:t>
            </a:r>
            <a:r>
              <a:rPr lang="en-US" sz="1600" dirty="0"/>
              <a:t> di </a:t>
            </a:r>
            <a:r>
              <a:rPr lang="en-US" sz="1600" dirty="0" err="1"/>
              <a:t>siang</a:t>
            </a:r>
            <a:r>
              <a:rPr lang="en-US" sz="1600" dirty="0"/>
              <a:t> </a:t>
            </a:r>
            <a:r>
              <a:rPr lang="en-US" sz="1600" dirty="0" err="1"/>
              <a:t>hari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keluar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malam</a:t>
            </a:r>
            <a:r>
              <a:rPr lang="en-US" sz="1600" dirty="0"/>
              <a:t> </a:t>
            </a:r>
            <a:r>
              <a:rPr lang="en-US" sz="1600" dirty="0" err="1"/>
              <a:t>hari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mencari</a:t>
            </a:r>
            <a:r>
              <a:rPr lang="en-US" sz="1600" dirty="0"/>
              <a:t> </a:t>
            </a:r>
            <a:r>
              <a:rPr lang="en-US" sz="1600" dirty="0" err="1"/>
              <a:t>serangga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buah</a:t>
            </a:r>
            <a:r>
              <a:rPr lang="en-US" sz="1600" dirty="0"/>
              <a:t>. Irama </a:t>
            </a:r>
            <a:r>
              <a:rPr lang="en-US" sz="1600" dirty="0" err="1"/>
              <a:t>sirkadian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sangat </a:t>
            </a:r>
            <a:r>
              <a:rPr lang="en-US" sz="1600" dirty="0" err="1"/>
              <a:t>penting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kelangsungan</a:t>
            </a:r>
            <a:r>
              <a:rPr lang="en-US" sz="1600" dirty="0"/>
              <a:t> </a:t>
            </a:r>
            <a:r>
              <a:rPr lang="en-US" sz="1600" dirty="0" err="1"/>
              <a:t>hidup</a:t>
            </a:r>
            <a:r>
              <a:rPr lang="en-US" sz="1600" dirty="0"/>
              <a:t> </a:t>
            </a:r>
            <a:r>
              <a:rPr lang="en-US" sz="1600" dirty="0" err="1"/>
              <a:t>hewan</a:t>
            </a:r>
            <a:r>
              <a:rPr lang="en-US" sz="1600" dirty="0"/>
              <a:t>,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membantu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en-US" sz="1600" dirty="0" err="1"/>
              <a:t>mengoordinasikan</a:t>
            </a:r>
            <a:r>
              <a:rPr lang="en-US" sz="1600" dirty="0"/>
              <a:t> </a:t>
            </a:r>
            <a:r>
              <a:rPr lang="en-US" sz="1600" dirty="0" err="1"/>
              <a:t>aktivitas</a:t>
            </a:r>
            <a:r>
              <a:rPr lang="en-US" sz="1600" dirty="0"/>
              <a:t> </a:t>
            </a:r>
            <a:r>
              <a:rPr lang="en-US" sz="1600" dirty="0" err="1"/>
              <a:t>penting</a:t>
            </a:r>
            <a:r>
              <a:rPr lang="en-US" sz="1600" dirty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mencari</a:t>
            </a:r>
            <a:r>
              <a:rPr lang="en-US" sz="1600" dirty="0"/>
              <a:t> </a:t>
            </a:r>
            <a:r>
              <a:rPr lang="en-US" sz="1600" dirty="0" err="1"/>
              <a:t>makan</a:t>
            </a:r>
            <a:r>
              <a:rPr lang="en-US" sz="1600" dirty="0"/>
              <a:t>, </a:t>
            </a:r>
            <a:r>
              <a:rPr lang="en-US" sz="1600" dirty="0" err="1"/>
              <a:t>migrasi</a:t>
            </a:r>
            <a:r>
              <a:rPr lang="en-US" sz="1600" dirty="0"/>
              <a:t>, dan </a:t>
            </a:r>
            <a:r>
              <a:rPr lang="en-US" sz="1600" dirty="0" err="1"/>
              <a:t>berkembang</a:t>
            </a:r>
            <a:r>
              <a:rPr lang="en-US" sz="1600" dirty="0"/>
              <a:t> </a:t>
            </a:r>
            <a:r>
              <a:rPr lang="en-US" sz="1600" dirty="0" err="1"/>
              <a:t>biak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kondisi</a:t>
            </a:r>
            <a:r>
              <a:rPr lang="en-US" sz="1600" dirty="0"/>
              <a:t> </a:t>
            </a:r>
            <a:r>
              <a:rPr lang="en-US" sz="1600" dirty="0" err="1"/>
              <a:t>lingkungan</a:t>
            </a:r>
            <a:r>
              <a:rPr lang="en-US" sz="1600" dirty="0"/>
              <a:t> yang </a:t>
            </a:r>
            <a:r>
              <a:rPr lang="en-US" sz="1600" dirty="0" err="1"/>
              <a:t>baik</a:t>
            </a:r>
            <a:r>
              <a:rPr lang="en-US" sz="1600" dirty="0"/>
              <a:t> .</a:t>
            </a:r>
            <a:endParaRPr lang="en-US" sz="16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:check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Round Diagonal Corner Rectangle 2"/>
          <p:cNvSpPr/>
          <p:nvPr/>
        </p:nvSpPr>
        <p:spPr>
          <a:xfrm>
            <a:off x="425514" y="334978"/>
            <a:ext cx="11253458" cy="612014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70" name="Title 1"/>
          <p:cNvSpPr txBox="1"/>
          <p:nvPr/>
        </p:nvSpPr>
        <p:spPr>
          <a:xfrm>
            <a:off x="677333" y="609600"/>
            <a:ext cx="10078183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E. </a:t>
            </a:r>
            <a:r>
              <a:rPr lang="en-US" sz="3600" dirty="0" err="1"/>
              <a:t>Perspektif</a:t>
            </a:r>
            <a:r>
              <a:rPr lang="en-US" sz="3600" dirty="0"/>
              <a:t> </a:t>
            </a:r>
            <a:r>
              <a:rPr lang="en-US" sz="3600" dirty="0" err="1"/>
              <a:t>Biologis</a:t>
            </a:r>
            <a:r>
              <a:rPr lang="en-US" sz="3600" dirty="0"/>
              <a:t> </a:t>
            </a:r>
            <a:r>
              <a:rPr lang="en-US" sz="3600" dirty="0" err="1"/>
              <a:t>tentang</a:t>
            </a:r>
            <a:r>
              <a:rPr lang="en-US" sz="3600" dirty="0"/>
              <a:t> </a:t>
            </a:r>
            <a:r>
              <a:rPr lang="en-US" sz="3600" dirty="0" err="1"/>
              <a:t>Bermimpi</a:t>
            </a:r>
            <a:endParaRPr lang="en-US" sz="3600" dirty="0"/>
          </a:p>
        </p:txBody>
      </p:sp>
      <p:sp>
        <p:nvSpPr>
          <p:cNvPr id="1048771" name="Content Placeholder 2"/>
          <p:cNvSpPr txBox="1"/>
          <p:nvPr/>
        </p:nvSpPr>
        <p:spPr>
          <a:xfrm>
            <a:off x="1330859" y="1285593"/>
            <a:ext cx="9804903" cy="509205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Mimpi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sebagian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besar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terjadi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selama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tidur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REM.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Penelitian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mimpi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sulit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karena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bergantung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sepenuhnya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pada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laporan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subjektif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yang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mudah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terlupakan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.</a:t>
            </a:r>
          </a:p>
          <a:p>
            <a:r>
              <a:rPr lang="en-ID" sz="1600" b="1" dirty="0">
                <a:solidFill>
                  <a:srgbClr val="0F1115"/>
                </a:solidFill>
                <a:latin typeface="quote-cjk-patch"/>
              </a:rPr>
              <a:t>1. </a:t>
            </a:r>
            <a:r>
              <a:rPr lang="en-ID" sz="1600" b="1" dirty="0" err="1">
                <a:solidFill>
                  <a:srgbClr val="0F1115"/>
                </a:solidFill>
                <a:latin typeface="quote-cjk-patch"/>
              </a:rPr>
              <a:t>Hipotesis</a:t>
            </a:r>
            <a:r>
              <a:rPr lang="en-ID" sz="16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b="1" dirty="0" err="1">
                <a:solidFill>
                  <a:srgbClr val="0F1115"/>
                </a:solidFill>
                <a:latin typeface="quote-cjk-patch"/>
              </a:rPr>
              <a:t>Aktivasi-Sintesis</a:t>
            </a:r>
            <a:endParaRPr lang="en-ID" sz="1600" b="1" dirty="0">
              <a:solidFill>
                <a:srgbClr val="0F1115"/>
              </a:solidFill>
              <a:latin typeface="quote-cjk-patch"/>
            </a:endParaRPr>
          </a:p>
          <a:p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Teori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ini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, yang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dikemukakan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oleh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Hobson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dan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McCarley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,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menawarkan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penjelasan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biologis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yang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berlawanan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dengan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teori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psikoanalisis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Freud.</a:t>
            </a:r>
          </a:p>
          <a:p>
            <a:r>
              <a:rPr lang="en-ID" sz="1600" b="1" dirty="0" err="1">
                <a:solidFill>
                  <a:srgbClr val="0F1115"/>
                </a:solidFill>
                <a:latin typeface="quote-cjk-patch"/>
              </a:rPr>
              <a:t>Aktivasi</a:t>
            </a:r>
            <a:r>
              <a:rPr lang="en-ID" sz="1600" b="1" dirty="0">
                <a:solidFill>
                  <a:srgbClr val="0F1115"/>
                </a:solidFill>
                <a:latin typeface="quote-cjk-patch"/>
              </a:rPr>
              <a:t>: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Mimpi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dimulai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dengan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ID" sz="1600" b="1" dirty="0" err="1">
                <a:solidFill>
                  <a:srgbClr val="0F1115"/>
                </a:solidFill>
                <a:latin typeface="quote-cjk-patch"/>
              </a:rPr>
              <a:t>ledakan</a:t>
            </a:r>
            <a:r>
              <a:rPr lang="en-ID" sz="16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b="1" dirty="0" err="1">
                <a:solidFill>
                  <a:srgbClr val="0F1115"/>
                </a:solidFill>
                <a:latin typeface="quote-cjk-patch"/>
              </a:rPr>
              <a:t>aktivitas</a:t>
            </a:r>
            <a:r>
              <a:rPr lang="en-ID" sz="16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b="1" dirty="0" err="1">
                <a:solidFill>
                  <a:srgbClr val="0F1115"/>
                </a:solidFill>
                <a:latin typeface="quote-cjk-patch"/>
              </a:rPr>
              <a:t>spontan</a:t>
            </a:r>
            <a:r>
              <a:rPr lang="en-ID" sz="16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b="1" dirty="0" err="1">
                <a:solidFill>
                  <a:srgbClr val="0F1115"/>
                </a:solidFill>
                <a:latin typeface="quote-cjk-patch"/>
              </a:rPr>
              <a:t>dan</a:t>
            </a:r>
            <a:r>
              <a:rPr lang="en-ID" sz="16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b="1" dirty="0" err="1">
                <a:solidFill>
                  <a:srgbClr val="0F1115"/>
                </a:solidFill>
                <a:latin typeface="quote-cjk-patch"/>
              </a:rPr>
              <a:t>acak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dari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ID" sz="1600" b="1" dirty="0">
                <a:solidFill>
                  <a:srgbClr val="0F1115"/>
                </a:solidFill>
                <a:latin typeface="quote-cjk-patch"/>
              </a:rPr>
              <a:t>Pons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 di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batang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otak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.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Gelombang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ini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,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disebut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ID" sz="1600" b="1" dirty="0" err="1">
                <a:solidFill>
                  <a:srgbClr val="0F1115"/>
                </a:solidFill>
                <a:latin typeface="quote-cjk-patch"/>
              </a:rPr>
              <a:t>Gelombang</a:t>
            </a:r>
            <a:r>
              <a:rPr lang="en-ID" sz="1600" b="1" dirty="0">
                <a:solidFill>
                  <a:srgbClr val="0F1115"/>
                </a:solidFill>
                <a:latin typeface="quote-cjk-patch"/>
              </a:rPr>
              <a:t> PGO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,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membombardir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berbagai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area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korteks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temporal (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termasuk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amygdala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untuk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emosi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dan area visual,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tetapi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bukan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korteks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visual primer/V1).</a:t>
            </a:r>
          </a:p>
          <a:p>
            <a:r>
              <a:rPr lang="en-ID" sz="1600" b="1" dirty="0" err="1">
                <a:solidFill>
                  <a:srgbClr val="0F1115"/>
                </a:solidFill>
                <a:latin typeface="quote-cjk-patch"/>
              </a:rPr>
              <a:t>Sintesis</a:t>
            </a:r>
            <a:r>
              <a:rPr lang="en-ID" sz="1600" b="1" dirty="0">
                <a:solidFill>
                  <a:srgbClr val="0F1115"/>
                </a:solidFill>
                <a:latin typeface="quote-cjk-patch"/>
              </a:rPr>
              <a:t>: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ID" sz="1600" b="1" dirty="0" err="1">
                <a:solidFill>
                  <a:srgbClr val="0F1115"/>
                </a:solidFill>
                <a:latin typeface="quote-cjk-patch"/>
              </a:rPr>
              <a:t>Korteks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kemudian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berusaha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ID" sz="1600" b="1" dirty="0" err="1">
                <a:solidFill>
                  <a:srgbClr val="0F1115"/>
                </a:solidFill>
                <a:latin typeface="quote-cjk-patch"/>
              </a:rPr>
              <a:t>mensintesis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atau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ID" sz="1600" b="1" dirty="0" err="1">
                <a:solidFill>
                  <a:srgbClr val="0F1115"/>
                </a:solidFill>
                <a:latin typeface="quote-cjk-patch"/>
              </a:rPr>
              <a:t>membuat</a:t>
            </a:r>
            <a:r>
              <a:rPr lang="en-ID" sz="16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b="1" dirty="0" err="1">
                <a:solidFill>
                  <a:srgbClr val="0F1115"/>
                </a:solidFill>
                <a:latin typeface="quote-cjk-patch"/>
              </a:rPr>
              <a:t>cerita</a:t>
            </a:r>
            <a:r>
              <a:rPr lang="en-ID" sz="1600" b="1" dirty="0">
                <a:solidFill>
                  <a:srgbClr val="0F1115"/>
                </a:solidFill>
                <a:latin typeface="quote-cjk-patch"/>
              </a:rPr>
              <a:t> yang </a:t>
            </a:r>
            <a:r>
              <a:rPr lang="en-ID" sz="1600" b="1" dirty="0" err="1">
                <a:solidFill>
                  <a:srgbClr val="0F1115"/>
                </a:solidFill>
                <a:latin typeface="quote-cjk-patch"/>
              </a:rPr>
              <a:t>koheren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dari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sinyal-sinyal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acak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ini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.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Mimpi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adalah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hasil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upaya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korteks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untuk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"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memberi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makna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"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pada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stimulasi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internal yang random.</a:t>
            </a:r>
          </a:p>
          <a:p>
            <a:r>
              <a:rPr lang="en-ID" sz="1600" b="1" dirty="0" err="1">
                <a:solidFill>
                  <a:srgbClr val="0F1115"/>
                </a:solidFill>
                <a:latin typeface="quote-cjk-patch"/>
              </a:rPr>
              <a:t>Penjelasan</a:t>
            </a:r>
            <a:r>
              <a:rPr lang="en-ID" sz="16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b="1" dirty="0" err="1">
                <a:solidFill>
                  <a:srgbClr val="0F1115"/>
                </a:solidFill>
                <a:latin typeface="quote-cjk-patch"/>
              </a:rPr>
              <a:t>untuk</a:t>
            </a:r>
            <a:r>
              <a:rPr lang="en-ID" sz="16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b="1" dirty="0" err="1">
                <a:solidFill>
                  <a:srgbClr val="0F1115"/>
                </a:solidFill>
                <a:latin typeface="quote-cjk-patch"/>
              </a:rPr>
              <a:t>Ciri-Ciri</a:t>
            </a:r>
            <a:r>
              <a:rPr lang="en-ID" sz="16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b="1" dirty="0" err="1">
                <a:solidFill>
                  <a:srgbClr val="0F1115"/>
                </a:solidFill>
                <a:latin typeface="quote-cjk-patch"/>
              </a:rPr>
              <a:t>Mimpi</a:t>
            </a:r>
            <a:r>
              <a:rPr lang="en-ID" sz="1600" b="1" dirty="0">
                <a:solidFill>
                  <a:srgbClr val="0F1115"/>
                </a:solidFill>
                <a:latin typeface="quote-cjk-patch"/>
              </a:rPr>
              <a:t>:</a:t>
            </a:r>
            <a:endParaRPr lang="en-ID" sz="1600" dirty="0">
              <a:solidFill>
                <a:srgbClr val="0F1115"/>
              </a:solidFill>
              <a:latin typeface="quote-cjk-patch"/>
            </a:endParaRPr>
          </a:p>
          <a:p>
            <a:pPr marL="742950" lvl="1" indent="-285750"/>
            <a:r>
              <a:rPr lang="en-ID" sz="1600" b="1" dirty="0" err="1">
                <a:solidFill>
                  <a:srgbClr val="0F1115"/>
                </a:solidFill>
                <a:latin typeface="quote-cjk-patch"/>
              </a:rPr>
              <a:t>Emosi</a:t>
            </a:r>
            <a:r>
              <a:rPr lang="en-ID" sz="16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b="1" dirty="0" err="1">
                <a:solidFill>
                  <a:srgbClr val="0F1115"/>
                </a:solidFill>
                <a:latin typeface="quote-cjk-patch"/>
              </a:rPr>
              <a:t>Kuat</a:t>
            </a:r>
            <a:r>
              <a:rPr lang="en-ID" sz="1600" b="1" dirty="0">
                <a:solidFill>
                  <a:srgbClr val="0F1115"/>
                </a:solidFill>
                <a:latin typeface="quote-cjk-patch"/>
              </a:rPr>
              <a:t>: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Karena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amygdala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teraktivasi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.</a:t>
            </a:r>
          </a:p>
          <a:p>
            <a:pPr marL="742950" lvl="1" indent="-285750"/>
            <a:r>
              <a:rPr lang="en-ID" sz="1600" b="1" dirty="0" err="1">
                <a:solidFill>
                  <a:srgbClr val="0F1115"/>
                </a:solidFill>
                <a:latin typeface="quote-cjk-patch"/>
              </a:rPr>
              <a:t>Konten</a:t>
            </a:r>
            <a:r>
              <a:rPr lang="en-ID" sz="16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b="1" dirty="0" err="1">
                <a:solidFill>
                  <a:srgbClr val="0F1115"/>
                </a:solidFill>
                <a:latin typeface="quote-cjk-patch"/>
              </a:rPr>
              <a:t>Aneh</a:t>
            </a:r>
            <a:r>
              <a:rPr lang="en-ID" sz="1600" b="1" dirty="0">
                <a:solidFill>
                  <a:srgbClr val="0F1115"/>
                </a:solidFill>
                <a:latin typeface="quote-cjk-patch"/>
              </a:rPr>
              <a:t> &amp; </a:t>
            </a:r>
            <a:r>
              <a:rPr lang="en-ID" sz="1600" b="1" dirty="0" err="1">
                <a:solidFill>
                  <a:srgbClr val="0F1115"/>
                </a:solidFill>
                <a:latin typeface="quote-cjk-patch"/>
              </a:rPr>
              <a:t>Perubahan</a:t>
            </a:r>
            <a:r>
              <a:rPr lang="en-ID" sz="16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b="1" dirty="0" err="1">
                <a:solidFill>
                  <a:srgbClr val="0F1115"/>
                </a:solidFill>
                <a:latin typeface="quote-cjk-patch"/>
              </a:rPr>
              <a:t>Adegan</a:t>
            </a:r>
            <a:r>
              <a:rPr lang="en-ID" sz="16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b="1" dirty="0" err="1">
                <a:solidFill>
                  <a:srgbClr val="0F1115"/>
                </a:solidFill>
                <a:latin typeface="quote-cjk-patch"/>
              </a:rPr>
              <a:t>Tiba-tiba</a:t>
            </a:r>
            <a:r>
              <a:rPr lang="en-ID" sz="1600" b="1" dirty="0">
                <a:solidFill>
                  <a:srgbClr val="0F1115"/>
                </a:solidFill>
                <a:latin typeface="quote-cjk-patch"/>
              </a:rPr>
              <a:t>: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Karena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sumbernya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adalah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sinyal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acak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dan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korteks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prefrontal (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pusat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logika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,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memori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kerja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,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dan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kritisisme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)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tidak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aktif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.</a:t>
            </a:r>
          </a:p>
          <a:p>
            <a:pPr marL="742950" lvl="1" indent="-285750"/>
            <a:r>
              <a:rPr lang="en-ID" sz="1600" b="1" dirty="0" err="1">
                <a:solidFill>
                  <a:srgbClr val="0F1115"/>
                </a:solidFill>
                <a:latin typeface="quote-cjk-patch"/>
              </a:rPr>
              <a:t>Mimpi</a:t>
            </a:r>
            <a:r>
              <a:rPr lang="en-ID" sz="16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b="1" dirty="0" err="1">
                <a:solidFill>
                  <a:srgbClr val="0F1115"/>
                </a:solidFill>
                <a:latin typeface="quote-cjk-patch"/>
              </a:rPr>
              <a:t>Terbang</a:t>
            </a:r>
            <a:r>
              <a:rPr lang="en-ID" sz="16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b="1" dirty="0" err="1">
                <a:solidFill>
                  <a:srgbClr val="0F1115"/>
                </a:solidFill>
                <a:latin typeface="quote-cjk-patch"/>
              </a:rPr>
              <a:t>atau</a:t>
            </a:r>
            <a:r>
              <a:rPr lang="en-ID" sz="16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b="1" dirty="0" err="1">
                <a:solidFill>
                  <a:srgbClr val="0F1115"/>
                </a:solidFill>
                <a:latin typeface="quote-cjk-patch"/>
              </a:rPr>
              <a:t>Jatuh</a:t>
            </a:r>
            <a:r>
              <a:rPr lang="en-ID" sz="1600" b="1" dirty="0">
                <a:solidFill>
                  <a:srgbClr val="0F1115"/>
                </a:solidFill>
                <a:latin typeface="quote-cjk-patch"/>
              </a:rPr>
              <a:t>: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Karena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otak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menafsirkan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ulang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sensasi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vestibular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dari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tubuh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yang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berbaring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diam.</a:t>
            </a:r>
          </a:p>
          <a:p>
            <a:pPr marL="742950" lvl="1" indent="-285750"/>
            <a:r>
              <a:rPr lang="en-ID" sz="1600" b="1" dirty="0" err="1">
                <a:solidFill>
                  <a:srgbClr val="0F1115"/>
                </a:solidFill>
                <a:latin typeface="quote-cjk-patch"/>
              </a:rPr>
              <a:t>Mimpi</a:t>
            </a:r>
            <a:r>
              <a:rPr lang="en-ID" sz="16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b="1" dirty="0" err="1">
                <a:solidFill>
                  <a:srgbClr val="0F1115"/>
                </a:solidFill>
                <a:latin typeface="quote-cjk-patch"/>
              </a:rPr>
              <a:t>Tidak</a:t>
            </a:r>
            <a:r>
              <a:rPr lang="en-ID" sz="16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b="1" dirty="0" err="1">
                <a:solidFill>
                  <a:srgbClr val="0F1115"/>
                </a:solidFill>
                <a:latin typeface="quote-cjk-patch"/>
              </a:rPr>
              <a:t>Bisa</a:t>
            </a:r>
            <a:r>
              <a:rPr lang="en-ID" sz="16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b="1" dirty="0" err="1">
                <a:solidFill>
                  <a:srgbClr val="0F1115"/>
                </a:solidFill>
                <a:latin typeface="quote-cjk-patch"/>
              </a:rPr>
              <a:t>Bergerak</a:t>
            </a:r>
            <a:r>
              <a:rPr lang="en-ID" sz="1600" b="1" dirty="0">
                <a:solidFill>
                  <a:srgbClr val="0F1115"/>
                </a:solidFill>
                <a:latin typeface="quote-cjk-patch"/>
              </a:rPr>
              <a:t> (Sleep Paralysis):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Karena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neuron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motorik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benar-benar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ditekan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(di-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paralisis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)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selama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tidur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REM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untuk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mencegah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kita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memeragakan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1600" dirty="0" err="1">
                <a:solidFill>
                  <a:srgbClr val="0F1115"/>
                </a:solidFill>
                <a:latin typeface="quote-cjk-patch"/>
              </a:rPr>
              <a:t>mimpi</a:t>
            </a:r>
            <a:r>
              <a:rPr lang="en-ID" sz="1600" dirty="0">
                <a:solidFill>
                  <a:srgbClr val="0F1115"/>
                </a:solidFill>
                <a:latin typeface="quote-cjk-patch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:checker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Round Diagonal Corner Rectangle 2"/>
          <p:cNvSpPr/>
          <p:nvPr/>
        </p:nvSpPr>
        <p:spPr>
          <a:xfrm>
            <a:off x="425514" y="334978"/>
            <a:ext cx="11253458" cy="612014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76" name="Title 1"/>
          <p:cNvSpPr txBox="1"/>
          <p:nvPr/>
        </p:nvSpPr>
        <p:spPr>
          <a:xfrm>
            <a:off x="677333" y="609600"/>
            <a:ext cx="10213985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E. </a:t>
            </a:r>
            <a:r>
              <a:rPr lang="en-US" sz="3600" dirty="0" err="1"/>
              <a:t>Perspektif</a:t>
            </a:r>
            <a:r>
              <a:rPr lang="en-US" sz="3600" dirty="0"/>
              <a:t> </a:t>
            </a:r>
            <a:r>
              <a:rPr lang="en-US" sz="3600" dirty="0" err="1"/>
              <a:t>Biologis</a:t>
            </a:r>
            <a:r>
              <a:rPr lang="en-US" sz="3600" dirty="0"/>
              <a:t> </a:t>
            </a:r>
            <a:r>
              <a:rPr lang="en-US" sz="3600" dirty="0" err="1"/>
              <a:t>tentang</a:t>
            </a:r>
            <a:r>
              <a:rPr lang="en-US" sz="3600" dirty="0"/>
              <a:t> </a:t>
            </a:r>
            <a:r>
              <a:rPr lang="en-US" sz="3600" dirty="0" err="1"/>
              <a:t>Bermimpi</a:t>
            </a:r>
            <a:endParaRPr lang="en-US" sz="3600" dirty="0"/>
          </a:p>
        </p:txBody>
      </p:sp>
      <p:sp>
        <p:nvSpPr>
          <p:cNvPr id="1048777" name="Content Placeholder 2"/>
          <p:cNvSpPr txBox="1"/>
          <p:nvPr/>
        </p:nvSpPr>
        <p:spPr>
          <a:xfrm>
            <a:off x="1330859" y="1330859"/>
            <a:ext cx="9560459" cy="50467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2000" b="1" dirty="0">
                <a:solidFill>
                  <a:srgbClr val="0F1115"/>
                </a:solidFill>
                <a:latin typeface="quote-cjk-patch"/>
              </a:rPr>
              <a:t>2. </a:t>
            </a:r>
            <a:r>
              <a:rPr lang="en-ID" sz="2000" b="1" dirty="0" err="1">
                <a:solidFill>
                  <a:srgbClr val="0F1115"/>
                </a:solidFill>
                <a:latin typeface="quote-cjk-patch"/>
              </a:rPr>
              <a:t>Hipotesis</a:t>
            </a:r>
            <a:r>
              <a:rPr lang="en-ID" sz="20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b="1" dirty="0" err="1">
                <a:solidFill>
                  <a:srgbClr val="0F1115"/>
                </a:solidFill>
                <a:latin typeface="quote-cjk-patch"/>
              </a:rPr>
              <a:t>Kliniko-Anatomi</a:t>
            </a:r>
            <a:endParaRPr lang="en-ID" sz="2000" b="1" dirty="0">
              <a:solidFill>
                <a:srgbClr val="0F1115"/>
              </a:solidFill>
              <a:latin typeface="quote-cjk-patch"/>
            </a:endParaRPr>
          </a:p>
          <a:p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Teori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ini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, yang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dikemukakan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oleh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Solms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,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memiliki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kesamaan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dengan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Hipotesis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Aktivasi-Sintesis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tetapi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lebih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menekankan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pada area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otak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selain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pons.</a:t>
            </a:r>
          </a:p>
          <a:p>
            <a:r>
              <a:rPr lang="en-ID" sz="2000" b="1" dirty="0" err="1">
                <a:solidFill>
                  <a:srgbClr val="0F1115"/>
                </a:solidFill>
                <a:latin typeface="quote-cjk-patch"/>
              </a:rPr>
              <a:t>Mimpi</a:t>
            </a:r>
            <a:r>
              <a:rPr lang="en-ID" sz="20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b="1" dirty="0" err="1">
                <a:solidFill>
                  <a:srgbClr val="0F1115"/>
                </a:solidFill>
                <a:latin typeface="quote-cjk-patch"/>
              </a:rPr>
              <a:t>sebagai</a:t>
            </a:r>
            <a:r>
              <a:rPr lang="en-ID" sz="20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b="1" dirty="0" err="1">
                <a:solidFill>
                  <a:srgbClr val="0F1115"/>
                </a:solidFill>
                <a:latin typeface="quote-cjk-patch"/>
              </a:rPr>
              <a:t>Pemikiran</a:t>
            </a:r>
            <a:r>
              <a:rPr lang="en-ID" sz="20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b="1" dirty="0" err="1">
                <a:solidFill>
                  <a:srgbClr val="0F1115"/>
                </a:solidFill>
                <a:latin typeface="quote-cjk-patch"/>
              </a:rPr>
              <a:t>dalam</a:t>
            </a:r>
            <a:r>
              <a:rPr lang="en-ID" sz="20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b="1" dirty="0" err="1">
                <a:solidFill>
                  <a:srgbClr val="0F1115"/>
                </a:solidFill>
                <a:latin typeface="quote-cjk-patch"/>
              </a:rPr>
              <a:t>Kondisi</a:t>
            </a:r>
            <a:r>
              <a:rPr lang="en-ID" sz="20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b="1" dirty="0" err="1">
                <a:solidFill>
                  <a:srgbClr val="0F1115"/>
                </a:solidFill>
                <a:latin typeface="quote-cjk-patch"/>
              </a:rPr>
              <a:t>Tidak</a:t>
            </a:r>
            <a:r>
              <a:rPr lang="en-ID" sz="2000" b="1" dirty="0">
                <a:solidFill>
                  <a:srgbClr val="0F1115"/>
                </a:solidFill>
                <a:latin typeface="quote-cjk-patch"/>
              </a:rPr>
              <a:t> Normal: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Mimpi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pada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dasarnya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adalah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proses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berpikir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,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tetapi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terjadi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dalam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kondisi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unik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:</a:t>
            </a:r>
          </a:p>
          <a:p>
            <a:pPr marL="742950" lvl="1" indent="-285750"/>
            <a:r>
              <a:rPr lang="en-ID" sz="2000" b="1" dirty="0">
                <a:solidFill>
                  <a:srgbClr val="0F1115"/>
                </a:solidFill>
                <a:latin typeface="quote-cjk-patch"/>
              </a:rPr>
              <a:t>Input </a:t>
            </a:r>
            <a:r>
              <a:rPr lang="en-ID" sz="2000" b="1" dirty="0" err="1">
                <a:solidFill>
                  <a:srgbClr val="0F1115"/>
                </a:solidFill>
                <a:latin typeface="quote-cjk-patch"/>
              </a:rPr>
              <a:t>Sensorik</a:t>
            </a:r>
            <a:r>
              <a:rPr lang="en-ID" sz="20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b="1" dirty="0" err="1">
                <a:solidFill>
                  <a:srgbClr val="0F1115"/>
                </a:solidFill>
                <a:latin typeface="quote-cjk-patch"/>
              </a:rPr>
              <a:t>Ditekan</a:t>
            </a:r>
            <a:r>
              <a:rPr lang="en-ID" sz="2000" b="1" dirty="0">
                <a:solidFill>
                  <a:srgbClr val="0F1115"/>
                </a:solidFill>
                <a:latin typeface="quote-cjk-patch"/>
              </a:rPr>
              <a:t>: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Otak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bebas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berhalusinasi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tanpa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gangguan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dari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luar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.</a:t>
            </a:r>
          </a:p>
          <a:p>
            <a:pPr marL="742950" lvl="1" indent="-285750"/>
            <a:r>
              <a:rPr lang="en-ID" sz="2000" b="1" dirty="0" err="1">
                <a:solidFill>
                  <a:srgbClr val="0F1115"/>
                </a:solidFill>
                <a:latin typeface="quote-cjk-patch"/>
              </a:rPr>
              <a:t>Korteks</a:t>
            </a:r>
            <a:r>
              <a:rPr lang="en-ID" sz="2000" b="1" dirty="0">
                <a:solidFill>
                  <a:srgbClr val="0F1115"/>
                </a:solidFill>
                <a:latin typeface="quote-cjk-patch"/>
              </a:rPr>
              <a:t> Prefrontal </a:t>
            </a:r>
            <a:r>
              <a:rPr lang="en-ID" sz="2000" b="1" dirty="0" err="1">
                <a:solidFill>
                  <a:srgbClr val="0F1115"/>
                </a:solidFill>
                <a:latin typeface="quote-cjk-patch"/>
              </a:rPr>
              <a:t>Tidak</a:t>
            </a:r>
            <a:r>
              <a:rPr lang="en-ID" sz="20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b="1" dirty="0" err="1">
                <a:solidFill>
                  <a:srgbClr val="0F1115"/>
                </a:solidFill>
                <a:latin typeface="quote-cjk-patch"/>
              </a:rPr>
              <a:t>Aktif</a:t>
            </a:r>
            <a:r>
              <a:rPr lang="en-ID" sz="2000" b="1" dirty="0">
                <a:solidFill>
                  <a:srgbClr val="0F1115"/>
                </a:solidFill>
                <a:latin typeface="quote-cjk-patch"/>
              </a:rPr>
              <a:t>: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Tidak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ada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"sensor"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atau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pengecekan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realitas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,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sehingga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mimpi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bisa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menjadi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aneh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dan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tidak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logis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.</a:t>
            </a:r>
          </a:p>
          <a:p>
            <a:pPr marL="742950" lvl="1" indent="-285750"/>
            <a:r>
              <a:rPr lang="en-ID" sz="2000" b="1" dirty="0">
                <a:solidFill>
                  <a:srgbClr val="0F1115"/>
                </a:solidFill>
                <a:latin typeface="quote-cjk-patch"/>
              </a:rPr>
              <a:t>Area </a:t>
            </a:r>
            <a:r>
              <a:rPr lang="en-ID" sz="2000" b="1" dirty="0" err="1">
                <a:solidFill>
                  <a:srgbClr val="0F1115"/>
                </a:solidFill>
                <a:latin typeface="quote-cjk-patch"/>
              </a:rPr>
              <a:t>Otak</a:t>
            </a:r>
            <a:r>
              <a:rPr lang="en-ID" sz="2000" b="1" dirty="0">
                <a:solidFill>
                  <a:srgbClr val="0F1115"/>
                </a:solidFill>
                <a:latin typeface="quote-cjk-patch"/>
              </a:rPr>
              <a:t> yang </a:t>
            </a:r>
            <a:r>
              <a:rPr lang="en-ID" sz="2000" b="1" dirty="0" err="1">
                <a:solidFill>
                  <a:srgbClr val="0F1115"/>
                </a:solidFill>
                <a:latin typeface="quote-cjk-patch"/>
              </a:rPr>
              <a:t>Terlibat</a:t>
            </a:r>
            <a:r>
              <a:rPr lang="en-ID" sz="2000" b="1" dirty="0">
                <a:solidFill>
                  <a:srgbClr val="0F1115"/>
                </a:solidFill>
                <a:latin typeface="quote-cjk-patch"/>
              </a:rPr>
              <a:t>: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Aktivitas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tinggi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di area yang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terkait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dengan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visi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(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korteks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visual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sekunder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),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emosi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(amygdala),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motivasi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(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hipotalamus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),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dan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memori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(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korteks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temporal)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membentuk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konten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mimpi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.</a:t>
            </a:r>
          </a:p>
          <a:p>
            <a:r>
              <a:rPr lang="en-ID" sz="2000" b="1" dirty="0" err="1">
                <a:solidFill>
                  <a:srgbClr val="0F1115"/>
                </a:solidFill>
                <a:latin typeface="quote-cjk-patch"/>
              </a:rPr>
              <a:t>Bukti</a:t>
            </a:r>
            <a:r>
              <a:rPr lang="en-ID" sz="2000" b="1" dirty="0">
                <a:solidFill>
                  <a:srgbClr val="0F1115"/>
                </a:solidFill>
                <a:latin typeface="quote-cjk-patch"/>
              </a:rPr>
              <a:t>: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Pasien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dengan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kerusakan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pada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area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tertentu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(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seperti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korteks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parietal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atau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visual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sekunder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)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melaporkan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berhenti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bermimpi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,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meskipun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tidur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REM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mereka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normal.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:checker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1" name="Round Diagonal Corner Rectangle 2"/>
          <p:cNvSpPr/>
          <p:nvPr/>
        </p:nvSpPr>
        <p:spPr>
          <a:xfrm>
            <a:off x="425514" y="334978"/>
            <a:ext cx="11253458" cy="612014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782" name="Title 1"/>
          <p:cNvSpPr txBox="1"/>
          <p:nvPr/>
        </p:nvSpPr>
        <p:spPr>
          <a:xfrm>
            <a:off x="1195056" y="609600"/>
            <a:ext cx="8078945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/>
              <a:t>Kesimpulan</a:t>
            </a:r>
            <a:r>
              <a:rPr lang="en-US" sz="3600" dirty="0"/>
              <a:t> </a:t>
            </a:r>
            <a:r>
              <a:rPr lang="en-US" sz="3600" dirty="0" err="1"/>
              <a:t>Utama</a:t>
            </a:r>
            <a:r>
              <a:rPr lang="en-US" sz="3600" dirty="0"/>
              <a:t> </a:t>
            </a:r>
            <a:r>
              <a:rPr lang="en-US" sz="3600" dirty="0" err="1"/>
              <a:t>Tidur</a:t>
            </a:r>
            <a:r>
              <a:rPr lang="en-US" sz="3600" dirty="0"/>
              <a:t>, REM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Mimpi</a:t>
            </a:r>
            <a:endParaRPr lang="en-US" sz="3600" dirty="0"/>
          </a:p>
        </p:txBody>
      </p:sp>
      <p:sp>
        <p:nvSpPr>
          <p:cNvPr id="1048783" name="Content Placeholder 2"/>
          <p:cNvSpPr txBox="1"/>
          <p:nvPr/>
        </p:nvSpPr>
        <p:spPr>
          <a:xfrm>
            <a:off x="1195057" y="1930400"/>
            <a:ext cx="9723421" cy="44472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ID" sz="2000" b="1" dirty="0" err="1">
                <a:solidFill>
                  <a:srgbClr val="0F1115"/>
                </a:solidFill>
                <a:latin typeface="quote-cjk-patch"/>
              </a:rPr>
              <a:t>Tidur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memiliki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fungsi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ganda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: </a:t>
            </a:r>
            <a:r>
              <a:rPr lang="en-ID" sz="2000" b="1" dirty="0" err="1">
                <a:solidFill>
                  <a:srgbClr val="0F1115"/>
                </a:solidFill>
                <a:latin typeface="quote-cjk-patch"/>
              </a:rPr>
              <a:t>konservasi</a:t>
            </a:r>
            <a:r>
              <a:rPr lang="en-ID" sz="20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b="1" dirty="0" err="1">
                <a:solidFill>
                  <a:srgbClr val="0F1115"/>
                </a:solidFill>
                <a:latin typeface="quote-cjk-patch"/>
              </a:rPr>
              <a:t>energi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 (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fungsi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evolusioner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awal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)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dan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ID" sz="2000" b="1" dirty="0" err="1">
                <a:solidFill>
                  <a:srgbClr val="0F1115"/>
                </a:solidFill>
                <a:latin typeface="quote-cjk-patch"/>
              </a:rPr>
              <a:t>pemulihan</a:t>
            </a:r>
            <a:r>
              <a:rPr lang="en-ID" sz="2000" b="1" dirty="0">
                <a:solidFill>
                  <a:srgbClr val="0F1115"/>
                </a:solidFill>
                <a:latin typeface="quote-cjk-patch"/>
              </a:rPr>
              <a:t> &amp; </a:t>
            </a:r>
            <a:r>
              <a:rPr lang="en-ID" sz="2000" b="1" dirty="0" err="1">
                <a:solidFill>
                  <a:srgbClr val="0F1115"/>
                </a:solidFill>
                <a:latin typeface="quote-cjk-patch"/>
              </a:rPr>
              <a:t>konsolidasi</a:t>
            </a:r>
            <a:r>
              <a:rPr lang="en-ID" sz="20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b="1" dirty="0" err="1">
                <a:solidFill>
                  <a:srgbClr val="0F1115"/>
                </a:solidFill>
                <a:latin typeface="quote-cjk-patch"/>
              </a:rPr>
              <a:t>memori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 (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fungsi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penting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bagi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makhluk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kompleks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).</a:t>
            </a:r>
          </a:p>
          <a:p>
            <a:pPr>
              <a:buFont typeface="+mj-lt"/>
              <a:buAutoNum type="arabicPeriod"/>
            </a:pPr>
            <a:r>
              <a:rPr lang="en-ID" sz="2000" b="1" dirty="0" err="1">
                <a:solidFill>
                  <a:srgbClr val="0F1115"/>
                </a:solidFill>
                <a:latin typeface="quote-cjk-patch"/>
              </a:rPr>
              <a:t>Tidur</a:t>
            </a:r>
            <a:r>
              <a:rPr lang="en-ID" sz="2000" b="1" dirty="0">
                <a:solidFill>
                  <a:srgbClr val="0F1115"/>
                </a:solidFill>
                <a:latin typeface="quote-cjk-patch"/>
              </a:rPr>
              <a:t> REM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adalah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keadaan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biologis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yang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penting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,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ditunjukkan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oleh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efek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rebound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saat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dikurangi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.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Fungsinya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mungkin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terkait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dengan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konsolidasi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memori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prosedural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,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meskipun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hipotesis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lain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masih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diajukan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ID" sz="2000" b="1" dirty="0" err="1">
                <a:solidFill>
                  <a:srgbClr val="0F1115"/>
                </a:solidFill>
                <a:latin typeface="quote-cjk-patch"/>
              </a:rPr>
              <a:t>Mimpi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kemungkinan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besar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adalah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ID" sz="2000" b="1" dirty="0" err="1">
                <a:solidFill>
                  <a:srgbClr val="0F1115"/>
                </a:solidFill>
                <a:latin typeface="quote-cjk-patch"/>
              </a:rPr>
              <a:t>efek</a:t>
            </a:r>
            <a:r>
              <a:rPr lang="en-ID" sz="20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b="1" dirty="0" err="1">
                <a:solidFill>
                  <a:srgbClr val="0F1115"/>
                </a:solidFill>
                <a:latin typeface="quote-cjk-patch"/>
              </a:rPr>
              <a:t>samping</a:t>
            </a:r>
            <a:r>
              <a:rPr lang="en-ID" sz="20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b="1" dirty="0" err="1">
                <a:solidFill>
                  <a:srgbClr val="0F1115"/>
                </a:solidFill>
                <a:latin typeface="quote-cjk-patch"/>
              </a:rPr>
              <a:t>dari</a:t>
            </a:r>
            <a:r>
              <a:rPr lang="en-ID" sz="20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b="1" dirty="0" err="1">
                <a:solidFill>
                  <a:srgbClr val="0F1115"/>
                </a:solidFill>
                <a:latin typeface="quote-cjk-patch"/>
              </a:rPr>
              <a:t>aktivitas</a:t>
            </a:r>
            <a:r>
              <a:rPr lang="en-ID" sz="20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b="1" dirty="0" err="1">
                <a:solidFill>
                  <a:srgbClr val="0F1115"/>
                </a:solidFill>
                <a:latin typeface="quote-cjk-patch"/>
              </a:rPr>
              <a:t>otak</a:t>
            </a:r>
            <a:r>
              <a:rPr lang="en-ID" sz="2000" b="1" dirty="0">
                <a:solidFill>
                  <a:srgbClr val="0F1115"/>
                </a:solidFill>
                <a:latin typeface="quote-cjk-patch"/>
              </a:rPr>
              <a:t> yang </a:t>
            </a:r>
            <a:r>
              <a:rPr lang="en-ID" sz="2000" b="1" dirty="0" err="1">
                <a:solidFill>
                  <a:srgbClr val="0F1115"/>
                </a:solidFill>
                <a:latin typeface="quote-cjk-patch"/>
              </a:rPr>
              <a:t>terstimulasi</a:t>
            </a:r>
            <a:r>
              <a:rPr lang="en-ID" sz="20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b="1" dirty="0" err="1">
                <a:solidFill>
                  <a:srgbClr val="0F1115"/>
                </a:solidFill>
                <a:latin typeface="quote-cjk-patch"/>
              </a:rPr>
              <a:t>secara</a:t>
            </a:r>
            <a:r>
              <a:rPr lang="en-ID" sz="2000" b="1" dirty="0">
                <a:solidFill>
                  <a:srgbClr val="0F1115"/>
                </a:solidFill>
                <a:latin typeface="quote-cjk-patch"/>
              </a:rPr>
              <a:t> internal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.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Dua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teori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biologis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utama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—</a:t>
            </a:r>
            <a:r>
              <a:rPr lang="en-ID" sz="2000" b="1" dirty="0" err="1">
                <a:solidFill>
                  <a:srgbClr val="0F1115"/>
                </a:solidFill>
                <a:latin typeface="quote-cjk-patch"/>
              </a:rPr>
              <a:t>Aktivasi-Sintesis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dan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ID" sz="2000" b="1" dirty="0" err="1">
                <a:solidFill>
                  <a:srgbClr val="0F1115"/>
                </a:solidFill>
                <a:latin typeface="quote-cjk-patch"/>
              </a:rPr>
              <a:t>Kliniko-Anatomi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—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menekankan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bahwa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mimpi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adalah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hasil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dari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upaya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otak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untuk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membuat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narasi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dari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sinyal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acak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, yang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terjadi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dalam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keadaan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di mana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logika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dan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input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sensorik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ditekan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ID" sz="2000" b="1" dirty="0" err="1">
                <a:solidFill>
                  <a:srgbClr val="0F1115"/>
                </a:solidFill>
                <a:latin typeface="quote-cjk-patch"/>
              </a:rPr>
              <a:t>Pesan</a:t>
            </a:r>
            <a:r>
              <a:rPr lang="en-ID" sz="2000" b="1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b="1" dirty="0" err="1">
                <a:solidFill>
                  <a:srgbClr val="0F1115"/>
                </a:solidFill>
                <a:latin typeface="quote-cjk-patch"/>
              </a:rPr>
              <a:t>Penutup</a:t>
            </a:r>
            <a:r>
              <a:rPr lang="en-ID" sz="2000" b="1" dirty="0">
                <a:solidFill>
                  <a:srgbClr val="0F1115"/>
                </a:solidFill>
                <a:latin typeface="quote-cjk-patch"/>
              </a:rPr>
              <a:t>: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 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Meskipun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telah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banyak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dipelajari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,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tidur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, REM,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dan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mimpi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masih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menyimpan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banyak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misteri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,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mencerminkan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betapa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terbatasnya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pemahaman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kita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tentang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salah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satu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aktivitas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yang paling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sering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kita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lakukan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:checker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7" name="文本框 12"/>
          <p:cNvSpPr txBox="1"/>
          <p:nvPr/>
        </p:nvSpPr>
        <p:spPr>
          <a:xfrm>
            <a:off x="717755" y="2137517"/>
            <a:ext cx="69809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0" spc="600" dirty="0">
                <a:solidFill>
                  <a:schemeClr val="bg1"/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THANKS</a:t>
            </a:r>
            <a:endParaRPr lang="zh-CN" altLang="en-US" sz="9000" spc="600" dirty="0">
              <a:solidFill>
                <a:schemeClr val="bg1"/>
              </a:solidFill>
              <a:latin typeface="庞门正道标题体" panose="02010600030101010101" pitchFamily="2" charset="-122"/>
              <a:ea typeface="庞门正道标题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Round Diagonal Corner Rectangle 3"/>
          <p:cNvSpPr/>
          <p:nvPr/>
        </p:nvSpPr>
        <p:spPr>
          <a:xfrm>
            <a:off x="461727" y="344032"/>
            <a:ext cx="11253458" cy="612014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07" name="Content Placeholder 2"/>
          <p:cNvSpPr txBox="1"/>
          <p:nvPr/>
        </p:nvSpPr>
        <p:spPr>
          <a:xfrm>
            <a:off x="1624490" y="2960483"/>
            <a:ext cx="9312095" cy="36123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Cara </a:t>
            </a:r>
            <a:r>
              <a:rPr lang="en-US" sz="2000" b="1" dirty="0" err="1"/>
              <a:t>Menjaga</a:t>
            </a:r>
            <a:r>
              <a:rPr lang="en-US" sz="2000" b="1" dirty="0"/>
              <a:t> </a:t>
            </a:r>
            <a:r>
              <a:rPr lang="en-US" sz="2000" b="1" dirty="0" err="1"/>
              <a:t>Irama</a:t>
            </a:r>
            <a:r>
              <a:rPr lang="en-US" sz="2000" b="1" dirty="0"/>
              <a:t> </a:t>
            </a:r>
            <a:r>
              <a:rPr lang="en-US" sz="2000" b="1" dirty="0" err="1"/>
              <a:t>Sirkadian</a:t>
            </a:r>
            <a:r>
              <a:rPr lang="en-US" sz="2000" b="1" dirty="0"/>
              <a:t> yang </a:t>
            </a:r>
            <a:r>
              <a:rPr lang="en-US" sz="2000" b="1" dirty="0" err="1"/>
              <a:t>Sehat</a:t>
            </a:r>
            <a:endParaRPr lang="en-US" sz="2000" dirty="0"/>
          </a:p>
          <a:p>
            <a:r>
              <a:rPr lang="en-US" sz="2000" b="1" dirty="0" err="1"/>
              <a:t>Buat</a:t>
            </a:r>
            <a:r>
              <a:rPr lang="en-US" sz="2000" b="1" dirty="0"/>
              <a:t> </a:t>
            </a:r>
            <a:r>
              <a:rPr lang="en-US" sz="2000" b="1" dirty="0" err="1"/>
              <a:t>Jadwal</a:t>
            </a:r>
            <a:r>
              <a:rPr lang="en-US" sz="2000" b="1" dirty="0"/>
              <a:t> </a:t>
            </a:r>
            <a:r>
              <a:rPr lang="en-US" sz="2000" b="1" dirty="0" err="1"/>
              <a:t>Tidur</a:t>
            </a:r>
            <a:r>
              <a:rPr lang="en-US" sz="2000" b="1" dirty="0"/>
              <a:t> </a:t>
            </a:r>
            <a:r>
              <a:rPr lang="en-US" sz="2000" b="1" dirty="0" err="1"/>
              <a:t>Teratur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dirty="0" err="1"/>
              <a:t>Cobalah</a:t>
            </a:r>
            <a:r>
              <a:rPr lang="en-US" sz="2000" dirty="0"/>
              <a:t> </a:t>
            </a:r>
            <a:r>
              <a:rPr lang="en-US" sz="2000" dirty="0" err="1"/>
              <a:t>tidur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bangun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yang </a:t>
            </a:r>
            <a:r>
              <a:rPr lang="en-US" sz="2000" dirty="0" err="1"/>
              <a:t>sama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hari</a:t>
            </a:r>
            <a:r>
              <a:rPr lang="en-US" sz="2000" dirty="0"/>
              <a:t>, </a:t>
            </a:r>
            <a:r>
              <a:rPr lang="en-US" sz="2000" dirty="0" err="1"/>
              <a:t>termasuk</a:t>
            </a:r>
            <a:r>
              <a:rPr lang="en-US" sz="2000" dirty="0"/>
              <a:t> di </a:t>
            </a:r>
            <a:r>
              <a:rPr lang="en-US" sz="2000" dirty="0" err="1"/>
              <a:t>akhir</a:t>
            </a:r>
            <a:r>
              <a:rPr lang="en-US" sz="2000" dirty="0"/>
              <a:t> </a:t>
            </a:r>
            <a:r>
              <a:rPr lang="en-US" sz="2000" dirty="0" err="1"/>
              <a:t>pekan</a:t>
            </a:r>
            <a:r>
              <a:rPr lang="en-US" sz="2000" dirty="0"/>
              <a:t>,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membentuk</a:t>
            </a:r>
            <a:r>
              <a:rPr lang="en-US" sz="2000" dirty="0"/>
              <a:t> </a:t>
            </a:r>
            <a:r>
              <a:rPr lang="en-US" sz="2000" dirty="0" err="1"/>
              <a:t>siklus</a:t>
            </a:r>
            <a:r>
              <a:rPr lang="en-US" sz="2000" dirty="0"/>
              <a:t> </a:t>
            </a:r>
            <a:r>
              <a:rPr lang="en-US" sz="2000" dirty="0" err="1"/>
              <a:t>tidur</a:t>
            </a:r>
            <a:r>
              <a:rPr lang="en-US" sz="2000" dirty="0"/>
              <a:t> yang </a:t>
            </a:r>
            <a:r>
              <a:rPr lang="en-US" sz="2000" dirty="0" err="1"/>
              <a:t>stabil</a:t>
            </a:r>
            <a:r>
              <a:rPr lang="en-US" sz="2000" dirty="0"/>
              <a:t>.</a:t>
            </a:r>
          </a:p>
          <a:p>
            <a:r>
              <a:rPr lang="en-US" sz="2000" b="1" dirty="0" err="1"/>
              <a:t>Atur</a:t>
            </a:r>
            <a:r>
              <a:rPr lang="en-US" sz="2000" b="1" dirty="0"/>
              <a:t> </a:t>
            </a:r>
            <a:r>
              <a:rPr lang="en-US" sz="2000" b="1" dirty="0" err="1"/>
              <a:t>Pencahayaan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dirty="0" err="1"/>
              <a:t>Tidur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suasana</a:t>
            </a:r>
            <a:r>
              <a:rPr lang="en-US" sz="2000" dirty="0"/>
              <a:t> </a:t>
            </a:r>
            <a:r>
              <a:rPr lang="en-US" sz="2000" dirty="0" err="1"/>
              <a:t>gelap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pastikan</a:t>
            </a:r>
            <a:r>
              <a:rPr lang="en-US" sz="2000" dirty="0"/>
              <a:t> </a:t>
            </a:r>
            <a:r>
              <a:rPr lang="en-US" sz="2000" dirty="0" err="1"/>
              <a:t>terpapar</a:t>
            </a:r>
            <a:r>
              <a:rPr lang="en-US" sz="2000" dirty="0"/>
              <a:t> </a:t>
            </a:r>
            <a:r>
              <a:rPr lang="en-US" sz="2000" dirty="0" err="1"/>
              <a:t>cahaya</a:t>
            </a:r>
            <a:r>
              <a:rPr lang="en-US" sz="2000" dirty="0"/>
              <a:t> </a:t>
            </a:r>
            <a:r>
              <a:rPr lang="en-US" sz="2000" dirty="0" err="1"/>
              <a:t>terang</a:t>
            </a:r>
            <a:r>
              <a:rPr lang="en-US" sz="2000" dirty="0"/>
              <a:t> di </a:t>
            </a:r>
            <a:r>
              <a:rPr lang="en-US" sz="2000" dirty="0" err="1"/>
              <a:t>pagi</a:t>
            </a:r>
            <a:r>
              <a:rPr lang="en-US" sz="2000" dirty="0"/>
              <a:t> </a:t>
            </a:r>
            <a:r>
              <a:rPr lang="en-US" sz="2000" dirty="0" err="1"/>
              <a:t>hari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membantu</a:t>
            </a:r>
            <a:r>
              <a:rPr lang="en-US" sz="2000" dirty="0"/>
              <a:t> </a:t>
            </a:r>
            <a:r>
              <a:rPr lang="en-US" sz="2000" dirty="0" err="1"/>
              <a:t>mengatur</a:t>
            </a:r>
            <a:r>
              <a:rPr lang="en-US" sz="2000" dirty="0"/>
              <a:t> jam </a:t>
            </a:r>
            <a:r>
              <a:rPr lang="en-US" sz="2000" dirty="0" err="1"/>
              <a:t>biologis</a:t>
            </a:r>
            <a:r>
              <a:rPr lang="en-US" sz="2000" dirty="0"/>
              <a:t>.</a:t>
            </a:r>
          </a:p>
          <a:p>
            <a:r>
              <a:rPr lang="en-US" sz="2000" b="1" dirty="0" err="1"/>
              <a:t>Hindari</a:t>
            </a:r>
            <a:r>
              <a:rPr lang="en-US" sz="2000" b="1" dirty="0"/>
              <a:t> </a:t>
            </a:r>
            <a:r>
              <a:rPr lang="en-US" sz="2000" b="1" dirty="0" err="1"/>
              <a:t>Kafein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Aktivitas</a:t>
            </a:r>
            <a:r>
              <a:rPr lang="en-US" sz="2000" b="1" dirty="0"/>
              <a:t> </a:t>
            </a:r>
            <a:r>
              <a:rPr lang="en-US" sz="2000" b="1" dirty="0" err="1"/>
              <a:t>Berat</a:t>
            </a:r>
            <a:r>
              <a:rPr lang="en-US" sz="2000" b="1" dirty="0"/>
              <a:t> </a:t>
            </a:r>
            <a:r>
              <a:rPr lang="en-US" sz="2000" b="1" dirty="0" err="1"/>
              <a:t>Sebelum</a:t>
            </a:r>
            <a:r>
              <a:rPr lang="en-US" sz="2000" b="1" dirty="0"/>
              <a:t> </a:t>
            </a:r>
            <a:r>
              <a:rPr lang="en-US" sz="2000" b="1" dirty="0" err="1"/>
              <a:t>Tidur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dirty="0" err="1"/>
              <a:t>Konsumsi</a:t>
            </a:r>
            <a:r>
              <a:rPr lang="en-US" sz="2000" dirty="0"/>
              <a:t> </a:t>
            </a:r>
            <a:r>
              <a:rPr lang="en-US" sz="2000" dirty="0" err="1"/>
              <a:t>kafein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aktivitas</a:t>
            </a:r>
            <a:r>
              <a:rPr lang="en-US" sz="2000" dirty="0"/>
              <a:t> </a:t>
            </a:r>
            <a:r>
              <a:rPr lang="en-US" sz="2000" dirty="0" err="1"/>
              <a:t>berat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mengganggu</a:t>
            </a:r>
            <a:r>
              <a:rPr lang="en-US" sz="2000" dirty="0"/>
              <a:t> </a:t>
            </a:r>
            <a:r>
              <a:rPr lang="en-US" sz="2000" dirty="0" err="1"/>
              <a:t>tidur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irama</a:t>
            </a:r>
            <a:r>
              <a:rPr lang="en-US" sz="2000" dirty="0"/>
              <a:t> </a:t>
            </a:r>
            <a:r>
              <a:rPr lang="en-US" sz="2000" dirty="0" err="1"/>
              <a:t>sirkadian</a:t>
            </a:r>
            <a:r>
              <a:rPr lang="en-US" sz="2000" dirty="0"/>
              <a:t>.</a:t>
            </a:r>
          </a:p>
          <a:p>
            <a:r>
              <a:rPr lang="en-US" sz="2000" b="1" dirty="0" err="1"/>
              <a:t>Kenali</a:t>
            </a:r>
            <a:r>
              <a:rPr lang="en-US" sz="2000" b="1" dirty="0"/>
              <a:t> </a:t>
            </a:r>
            <a:r>
              <a:rPr lang="en-US" sz="2000" b="1" dirty="0" err="1"/>
              <a:t>Kebutuhan</a:t>
            </a:r>
            <a:r>
              <a:rPr lang="en-US" sz="2000" b="1" dirty="0"/>
              <a:t> </a:t>
            </a:r>
            <a:r>
              <a:rPr lang="en-US" sz="2000" b="1" dirty="0" err="1"/>
              <a:t>Tubuh</a:t>
            </a:r>
            <a:r>
              <a:rPr lang="en-US" sz="2000" b="1" dirty="0"/>
              <a:t>:</a:t>
            </a:r>
            <a:r>
              <a:rPr lang="en-US" sz="2000" dirty="0"/>
              <a:t> Orang </a:t>
            </a:r>
            <a:r>
              <a:rPr lang="en-US" sz="2000" dirty="0" err="1"/>
              <a:t>dewasa</a:t>
            </a:r>
            <a:r>
              <a:rPr lang="en-US" sz="2000" dirty="0"/>
              <a:t> </a:t>
            </a:r>
            <a:r>
              <a:rPr lang="en-US" sz="2000" dirty="0" err="1"/>
              <a:t>umumnya</a:t>
            </a:r>
            <a:r>
              <a:rPr lang="en-US" sz="2000" dirty="0"/>
              <a:t> </a:t>
            </a:r>
            <a:r>
              <a:rPr lang="en-US" sz="2000" dirty="0" err="1"/>
              <a:t>membutuhkan</a:t>
            </a:r>
            <a:r>
              <a:rPr lang="en-US" sz="2000" dirty="0"/>
              <a:t> </a:t>
            </a:r>
            <a:r>
              <a:rPr lang="en-US" sz="2000" dirty="0" err="1"/>
              <a:t>tidur</a:t>
            </a:r>
            <a:r>
              <a:rPr lang="en-US" sz="2000" dirty="0"/>
              <a:t> </a:t>
            </a:r>
            <a:r>
              <a:rPr lang="en-US" sz="2000" dirty="0" err="1"/>
              <a:t>selama</a:t>
            </a:r>
            <a:r>
              <a:rPr lang="en-US" sz="2000" dirty="0"/>
              <a:t> 7–9 jam per </a:t>
            </a:r>
            <a:r>
              <a:rPr lang="en-US" sz="2000" dirty="0" err="1"/>
              <a:t>malam</a:t>
            </a:r>
            <a:r>
              <a:rPr lang="en-US" sz="2000" dirty="0"/>
              <a:t>. </a:t>
            </a:r>
            <a:r>
              <a:rPr lang="en-US" sz="2000" dirty="0" err="1"/>
              <a:t>Sesuaikan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</a:t>
            </a:r>
            <a:r>
              <a:rPr lang="en-US" sz="2000" dirty="0" err="1"/>
              <a:t>tidur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kebutuhan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.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1048608" name="Rectangle 7"/>
          <p:cNvSpPr/>
          <p:nvPr/>
        </p:nvSpPr>
        <p:spPr>
          <a:xfrm>
            <a:off x="1624490" y="561315"/>
            <a:ext cx="85822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Faktor</a:t>
            </a:r>
            <a:r>
              <a:rPr lang="en-US" sz="2000" b="1" dirty="0"/>
              <a:t> yang </a:t>
            </a:r>
            <a:r>
              <a:rPr lang="en-US" sz="2000" b="1" dirty="0" err="1"/>
              <a:t>Memengaruhi</a:t>
            </a:r>
            <a:r>
              <a:rPr lang="en-US" sz="2000" b="1" dirty="0"/>
              <a:t> </a:t>
            </a:r>
            <a:r>
              <a:rPr lang="en-US" sz="2000" b="1" dirty="0" err="1"/>
              <a:t>Irama</a:t>
            </a:r>
            <a:r>
              <a:rPr lang="en-US" sz="2000" b="1" dirty="0"/>
              <a:t> </a:t>
            </a:r>
            <a:r>
              <a:rPr lang="en-US" sz="2000" b="1" dirty="0" err="1"/>
              <a:t>Sirkadian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/>
              <a:t>Cahaya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dirty="0" err="1"/>
              <a:t>Paparan</a:t>
            </a:r>
            <a:r>
              <a:rPr lang="en-US" sz="2000" dirty="0"/>
              <a:t> </a:t>
            </a:r>
            <a:r>
              <a:rPr lang="en-US" sz="2000" dirty="0" err="1"/>
              <a:t>cahaya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gadget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 yang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teratur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mengganggu</a:t>
            </a:r>
            <a:r>
              <a:rPr lang="en-US" sz="2000" dirty="0"/>
              <a:t> </a:t>
            </a:r>
            <a:r>
              <a:rPr lang="en-US" sz="2000" dirty="0" err="1"/>
              <a:t>ritme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/>
              <a:t>Jadwal</a:t>
            </a:r>
            <a:r>
              <a:rPr lang="en-US" sz="2000" b="1" dirty="0"/>
              <a:t> </a:t>
            </a:r>
            <a:r>
              <a:rPr lang="en-US" sz="2000" b="1" dirty="0" err="1"/>
              <a:t>Tidur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dirty="0" err="1"/>
              <a:t>Ketidakstabilan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</a:t>
            </a:r>
            <a:r>
              <a:rPr lang="en-US" sz="2000" dirty="0" err="1"/>
              <a:t>tidur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bangun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memperburuk</a:t>
            </a:r>
            <a:r>
              <a:rPr lang="en-US" sz="2000" dirty="0"/>
              <a:t> </a:t>
            </a:r>
            <a:r>
              <a:rPr lang="en-US" sz="2000" dirty="0" err="1"/>
              <a:t>gangguan</a:t>
            </a:r>
            <a:r>
              <a:rPr lang="en-US" sz="2000" dirty="0"/>
              <a:t> </a:t>
            </a:r>
            <a:r>
              <a:rPr lang="en-US" sz="2000" dirty="0" err="1"/>
              <a:t>irama</a:t>
            </a:r>
            <a:r>
              <a:rPr lang="en-US" sz="2000" dirty="0"/>
              <a:t> </a:t>
            </a:r>
            <a:r>
              <a:rPr lang="en-US" sz="2000" dirty="0" err="1"/>
              <a:t>sirkadian</a:t>
            </a:r>
            <a:r>
              <a:rPr lang="en-US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/>
              <a:t>Aktivitas</a:t>
            </a:r>
            <a:r>
              <a:rPr lang="en-US" sz="2000" b="1" dirty="0"/>
              <a:t> </a:t>
            </a:r>
            <a:r>
              <a:rPr lang="en-US" sz="2000" b="1" dirty="0" err="1"/>
              <a:t>Fisik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dirty="0" err="1"/>
              <a:t>Olahraga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mempengaruhi</a:t>
            </a:r>
            <a:r>
              <a:rPr lang="en-US" sz="2000" dirty="0"/>
              <a:t> </a:t>
            </a:r>
            <a:r>
              <a:rPr lang="en-US" sz="2000" dirty="0" err="1"/>
              <a:t>ritme</a:t>
            </a:r>
            <a:r>
              <a:rPr lang="en-US" sz="2000" dirty="0"/>
              <a:t> </a:t>
            </a:r>
            <a:r>
              <a:rPr lang="en-US" sz="2000" dirty="0" err="1"/>
              <a:t>sirkadian</a:t>
            </a:r>
            <a:r>
              <a:rPr lang="en-US" sz="2000" dirty="0"/>
              <a:t>, </a:t>
            </a:r>
            <a:r>
              <a:rPr lang="en-US" sz="2000" dirty="0" err="1"/>
              <a:t>jadi</a:t>
            </a:r>
            <a:r>
              <a:rPr lang="en-US" sz="2000" dirty="0"/>
              <a:t> </a:t>
            </a:r>
            <a:r>
              <a:rPr lang="en-US" sz="2000" dirty="0" err="1"/>
              <a:t>disarankan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aktivitas</a:t>
            </a:r>
            <a:r>
              <a:rPr lang="en-US" sz="2000" dirty="0"/>
              <a:t> </a:t>
            </a:r>
            <a:r>
              <a:rPr lang="en-US" sz="2000" dirty="0" err="1"/>
              <a:t>berat</a:t>
            </a:r>
            <a:r>
              <a:rPr lang="en-US" sz="2000" dirty="0"/>
              <a:t> </a:t>
            </a:r>
            <a:r>
              <a:rPr lang="en-US" sz="2000" dirty="0" err="1"/>
              <a:t>menjelang</a:t>
            </a:r>
            <a:r>
              <a:rPr lang="en-US" sz="2000" dirty="0"/>
              <a:t> </a:t>
            </a:r>
            <a:r>
              <a:rPr lang="en-US" sz="2000" dirty="0" err="1"/>
              <a:t>tidur</a:t>
            </a:r>
            <a:r>
              <a:rPr lang="en-US" sz="2000" dirty="0"/>
              <a:t>.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:checker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Round Diagonal Corner Rectangle 3"/>
          <p:cNvSpPr/>
          <p:nvPr/>
        </p:nvSpPr>
        <p:spPr>
          <a:xfrm>
            <a:off x="461727" y="316872"/>
            <a:ext cx="11253458" cy="612014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20" name="Title 1"/>
          <p:cNvSpPr txBox="1"/>
          <p:nvPr/>
        </p:nvSpPr>
        <p:spPr>
          <a:xfrm>
            <a:off x="1140174" y="506240"/>
            <a:ext cx="9314235" cy="7529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/>
              <a:t>Durasi</a:t>
            </a:r>
            <a:r>
              <a:rPr lang="en-US" sz="4000" dirty="0"/>
              <a:t> </a:t>
            </a:r>
            <a:r>
              <a:rPr lang="en-US" sz="4000" dirty="0" err="1"/>
              <a:t>Ritme</a:t>
            </a:r>
            <a:r>
              <a:rPr lang="en-US" sz="4000" dirty="0"/>
              <a:t> </a:t>
            </a:r>
            <a:r>
              <a:rPr lang="en-US" sz="4000" dirty="0" err="1"/>
              <a:t>Sirkadian</a:t>
            </a:r>
            <a:r>
              <a:rPr lang="en-US" sz="4000" dirty="0"/>
              <a:t> </a:t>
            </a:r>
            <a:r>
              <a:rPr lang="en-US" sz="4000" dirty="0" err="1"/>
              <a:t>Manusia</a:t>
            </a:r>
            <a:endParaRPr lang="en-US" sz="4000" dirty="0"/>
          </a:p>
        </p:txBody>
      </p:sp>
      <p:sp>
        <p:nvSpPr>
          <p:cNvPr id="1048621" name="Content Placeholder 2"/>
          <p:cNvSpPr txBox="1"/>
          <p:nvPr/>
        </p:nvSpPr>
        <p:spPr>
          <a:xfrm>
            <a:off x="1790122" y="1421395"/>
            <a:ext cx="8596668" cy="41464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b="1" dirty="0" err="1"/>
              <a:t>Durasi</a:t>
            </a:r>
            <a:r>
              <a:rPr lang="en-US" sz="2000" b="1" dirty="0"/>
              <a:t> </a:t>
            </a:r>
            <a:r>
              <a:rPr lang="en-US" sz="2000" b="1" dirty="0" err="1"/>
              <a:t>ritme</a:t>
            </a:r>
            <a:r>
              <a:rPr lang="en-US" sz="2000" b="1" dirty="0"/>
              <a:t> </a:t>
            </a:r>
            <a:r>
              <a:rPr lang="en-US" sz="2000" b="1" dirty="0" err="1"/>
              <a:t>sirkadian</a:t>
            </a:r>
            <a:r>
              <a:rPr lang="en-US" sz="2000" b="1" dirty="0"/>
              <a:t> </a:t>
            </a:r>
            <a:r>
              <a:rPr lang="en-US" sz="2000" b="1" dirty="0" err="1"/>
              <a:t>manusia</a:t>
            </a:r>
            <a:r>
              <a:rPr lang="en-US" sz="2000" b="1" dirty="0"/>
              <a:t> </a:t>
            </a:r>
            <a:r>
              <a:rPr lang="en-US" sz="2000" dirty="0"/>
              <a:t>rata-rata </a:t>
            </a:r>
            <a:r>
              <a:rPr lang="en-US" sz="2000" dirty="0" err="1"/>
              <a:t>sedikit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panjang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24 jam.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alami</a:t>
            </a:r>
            <a:r>
              <a:rPr lang="en-US" sz="2000" dirty="0"/>
              <a:t>, jam </a:t>
            </a:r>
            <a:r>
              <a:rPr lang="en-US" sz="2000" dirty="0" err="1"/>
              <a:t>biologis</a:t>
            </a:r>
            <a:r>
              <a:rPr lang="en-US" sz="2000" dirty="0"/>
              <a:t> internal </a:t>
            </a:r>
            <a:r>
              <a:rPr lang="en-US" sz="2000" dirty="0" err="1"/>
              <a:t>manusia</a:t>
            </a:r>
            <a:r>
              <a:rPr lang="en-US" sz="2000" dirty="0"/>
              <a:t> </a:t>
            </a:r>
            <a:r>
              <a:rPr lang="en-US" sz="2000" dirty="0" err="1"/>
              <a:t>cenderung</a:t>
            </a:r>
            <a:r>
              <a:rPr lang="en-US" sz="2000" dirty="0"/>
              <a:t> </a:t>
            </a:r>
            <a:r>
              <a:rPr lang="it-IT" sz="2000" dirty="0"/>
              <a:t>bervariasi di antara individu</a:t>
            </a:r>
            <a:r>
              <a:rPr lang="en-US" sz="2000" dirty="0"/>
              <a:t>, </a:t>
            </a:r>
            <a:r>
              <a:rPr lang="en-US" sz="2000" dirty="0" err="1"/>
              <a:t>dengan</a:t>
            </a:r>
            <a:r>
              <a:rPr lang="en-US" sz="2000" dirty="0"/>
              <a:t> rata-rata </a:t>
            </a:r>
            <a:r>
              <a:rPr lang="en-US" sz="2000" dirty="0" err="1"/>
              <a:t>sekitar</a:t>
            </a:r>
            <a:r>
              <a:rPr lang="en-US" sz="2000" dirty="0"/>
              <a:t> </a:t>
            </a:r>
            <a:r>
              <a:rPr lang="en-US" sz="2000" b="1" dirty="0"/>
              <a:t>24 jam 10 </a:t>
            </a:r>
            <a:r>
              <a:rPr lang="en-US" sz="2000" b="1" dirty="0" err="1"/>
              <a:t>menit</a:t>
            </a:r>
            <a:r>
              <a:rPr lang="en-US" sz="2000" dirty="0"/>
              <a:t>. </a:t>
            </a:r>
          </a:p>
          <a:p>
            <a:pPr marL="0" indent="0" algn="just">
              <a:buNone/>
            </a:pPr>
            <a:r>
              <a:rPr lang="en-US" sz="2000" dirty="0" err="1"/>
              <a:t>Meskipun</a:t>
            </a:r>
            <a:r>
              <a:rPr lang="en-US" sz="2000" dirty="0"/>
              <a:t> </a:t>
            </a:r>
            <a:r>
              <a:rPr lang="en-US" sz="2000" dirty="0" err="1"/>
              <a:t>ritme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panjang</a:t>
            </a:r>
            <a:r>
              <a:rPr lang="en-US" sz="2000" dirty="0"/>
              <a:t>, </a:t>
            </a:r>
            <a:r>
              <a:rPr lang="en-US" sz="2000" dirty="0" err="1"/>
              <a:t>tubuh</a:t>
            </a:r>
            <a:r>
              <a:rPr lang="en-US" sz="2000" dirty="0"/>
              <a:t> </a:t>
            </a:r>
            <a:r>
              <a:rPr lang="en-US" sz="2000" dirty="0" err="1"/>
              <a:t>menyelaraskan</a:t>
            </a:r>
            <a:r>
              <a:rPr lang="en-US" sz="2000" dirty="0"/>
              <a:t> </a:t>
            </a:r>
            <a:r>
              <a:rPr lang="en-US" sz="2000" dirty="0" err="1"/>
              <a:t>diri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siklus</a:t>
            </a:r>
            <a:r>
              <a:rPr lang="en-US" sz="2000" dirty="0"/>
              <a:t> 24 jam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hari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sinyal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, yang </a:t>
            </a:r>
            <a:r>
              <a:rPr lang="en-US" sz="2000" dirty="0" err="1"/>
              <a:t>disebut</a:t>
            </a:r>
            <a:r>
              <a:rPr lang="en-US" sz="2000" dirty="0"/>
              <a:t> </a:t>
            </a:r>
            <a:r>
              <a:rPr lang="en-US" sz="2000" i="1" dirty="0" err="1"/>
              <a:t>zeitgebers</a:t>
            </a:r>
            <a:r>
              <a:rPr lang="en-US" sz="2000" dirty="0"/>
              <a:t> (</a:t>
            </a:r>
            <a:r>
              <a:rPr lang="en-US" sz="2000" dirty="0" err="1"/>
              <a:t>pemberi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). </a:t>
            </a:r>
            <a:r>
              <a:rPr lang="en-US" sz="2000" dirty="0" err="1"/>
              <a:t>Sinyal</a:t>
            </a:r>
            <a:r>
              <a:rPr lang="en-US" sz="2000" dirty="0"/>
              <a:t> </a:t>
            </a:r>
            <a:r>
              <a:rPr lang="en-US" sz="2000" dirty="0" err="1"/>
              <a:t>terpenting</a:t>
            </a:r>
            <a:r>
              <a:rPr lang="en-US" sz="2000" dirty="0"/>
              <a:t> yang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sinkronisasi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b="1" dirty="0" err="1"/>
              <a:t>cahaya</a:t>
            </a:r>
            <a:r>
              <a:rPr lang="en-US" sz="2000" dirty="0"/>
              <a:t>, </a:t>
            </a:r>
            <a:r>
              <a:rPr lang="en-US" sz="2000" dirty="0" err="1"/>
              <a:t>terutama</a:t>
            </a:r>
            <a:r>
              <a:rPr lang="en-US" sz="2000" dirty="0"/>
              <a:t> </a:t>
            </a:r>
            <a:r>
              <a:rPr lang="en-US" sz="2000" dirty="0" err="1"/>
              <a:t>cahaya</a:t>
            </a:r>
            <a:r>
              <a:rPr lang="en-US" sz="2000" dirty="0"/>
              <a:t> </a:t>
            </a:r>
            <a:r>
              <a:rPr lang="en-US" sz="2000" dirty="0" err="1"/>
              <a:t>matahari</a:t>
            </a:r>
            <a:r>
              <a:rPr lang="en-US" sz="2000" dirty="0"/>
              <a:t>, yang </a:t>
            </a:r>
            <a:r>
              <a:rPr lang="en-US" sz="2000" dirty="0" err="1"/>
              <a:t>membantu</a:t>
            </a:r>
            <a:r>
              <a:rPr lang="en-US" sz="2000" dirty="0"/>
              <a:t> </a:t>
            </a:r>
            <a:r>
              <a:rPr lang="en-US" sz="2000" dirty="0" err="1"/>
              <a:t>mengatur</a:t>
            </a:r>
            <a:r>
              <a:rPr lang="en-US" sz="2000" dirty="0"/>
              <a:t> jam </a:t>
            </a:r>
            <a:r>
              <a:rPr lang="en-US" sz="2000" dirty="0" err="1"/>
              <a:t>biologis</a:t>
            </a:r>
            <a:r>
              <a:rPr lang="en-US" sz="2000" dirty="0"/>
              <a:t> agar </a:t>
            </a:r>
            <a:r>
              <a:rPr lang="en-US" sz="2000" dirty="0" err="1"/>
              <a:t>tetap</a:t>
            </a:r>
            <a:r>
              <a:rPr lang="en-US" sz="2000" dirty="0"/>
              <a:t> </a:t>
            </a:r>
            <a:r>
              <a:rPr lang="en-US" sz="2000" dirty="0" err="1"/>
              <a:t>selaras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siklus</a:t>
            </a:r>
            <a:r>
              <a:rPr lang="en-US" sz="2000" dirty="0"/>
              <a:t> </a:t>
            </a:r>
            <a:r>
              <a:rPr lang="en-US" sz="2000" dirty="0" err="1"/>
              <a:t>siang-malam</a:t>
            </a:r>
            <a:r>
              <a:rPr lang="en-US" sz="2000" dirty="0"/>
              <a:t> </a:t>
            </a:r>
            <a:r>
              <a:rPr lang="en-US" sz="2000" dirty="0" err="1"/>
              <a:t>Bumi</a:t>
            </a:r>
            <a:r>
              <a:rPr lang="en-US" sz="2000" dirty="0"/>
              <a:t>.</a:t>
            </a:r>
          </a:p>
          <a:p>
            <a:pPr marL="0" indent="0" algn="just">
              <a:buNone/>
            </a:pPr>
            <a:r>
              <a:rPr lang="en-US" sz="2000" dirty="0" err="1"/>
              <a:t>Ritme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juga </a:t>
            </a:r>
            <a:r>
              <a:rPr lang="en-US" sz="2000" dirty="0" err="1"/>
              <a:t>berfungsi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jam </a:t>
            </a:r>
            <a:r>
              <a:rPr lang="en-US" sz="2000" dirty="0" err="1"/>
              <a:t>biologis</a:t>
            </a:r>
            <a:r>
              <a:rPr lang="en-US" sz="2000" dirty="0"/>
              <a:t> internal </a:t>
            </a:r>
            <a:r>
              <a:rPr lang="en-US" sz="2000" dirty="0" err="1"/>
              <a:t>tubuh</a:t>
            </a:r>
            <a:r>
              <a:rPr lang="en-US" sz="2000" dirty="0"/>
              <a:t> yang </a:t>
            </a:r>
            <a:r>
              <a:rPr lang="en-US" sz="2000" dirty="0" err="1"/>
              <a:t>mengatur</a:t>
            </a:r>
            <a:r>
              <a:rPr lang="en-US" sz="2000" dirty="0"/>
              <a:t> </a:t>
            </a:r>
            <a:r>
              <a:rPr lang="en-US" sz="2000" dirty="0" err="1"/>
              <a:t>berbagai</a:t>
            </a:r>
            <a:r>
              <a:rPr lang="en-US" sz="2000" dirty="0"/>
              <a:t> proses </a:t>
            </a:r>
            <a:r>
              <a:rPr lang="en-US" sz="2000" dirty="0" err="1"/>
              <a:t>fisik</a:t>
            </a:r>
            <a:r>
              <a:rPr lang="en-US" sz="2000" dirty="0"/>
              <a:t>, mental,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perilaku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siklus</a:t>
            </a:r>
            <a:r>
              <a:rPr lang="en-US" sz="2000" dirty="0"/>
              <a:t> </a:t>
            </a:r>
            <a:r>
              <a:rPr lang="en-US" sz="2000" dirty="0" err="1"/>
              <a:t>harian</a:t>
            </a:r>
            <a:r>
              <a:rPr lang="en-US" sz="2000" dirty="0"/>
              <a:t>,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siklus</a:t>
            </a:r>
            <a:r>
              <a:rPr lang="en-US" sz="2000" dirty="0"/>
              <a:t> </a:t>
            </a:r>
            <a:r>
              <a:rPr lang="en-US" sz="2000" dirty="0" err="1"/>
              <a:t>tidur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bangun</a:t>
            </a:r>
            <a:r>
              <a:rPr lang="en-US" sz="2000" dirty="0"/>
              <a:t>, rasa </a:t>
            </a:r>
            <a:r>
              <a:rPr lang="en-US" sz="2000" dirty="0" err="1"/>
              <a:t>lapar</a:t>
            </a:r>
            <a:r>
              <a:rPr lang="en-US" sz="2000" dirty="0"/>
              <a:t>,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tingkat</a:t>
            </a:r>
            <a:r>
              <a:rPr lang="en-US" sz="2000" dirty="0"/>
              <a:t> </a:t>
            </a:r>
            <a:r>
              <a:rPr lang="en-US" sz="2000" dirty="0" err="1"/>
              <a:t>energi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:checker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Round Diagonal Corner Rectangle 3"/>
          <p:cNvSpPr/>
          <p:nvPr/>
        </p:nvSpPr>
        <p:spPr>
          <a:xfrm>
            <a:off x="461727" y="344032"/>
            <a:ext cx="11253458" cy="612014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97153" name="Content Placeholder 3"/>
          <p:cNvPicPr>
            <a:picLocks noChangeAspect="1"/>
          </p:cNvPicPr>
          <p:nvPr/>
        </p:nvPicPr>
        <p:blipFill>
          <a:blip r:embed="rId4" cstate="hqprint"/>
          <a:stretch>
            <a:fillRect/>
          </a:stretch>
        </p:blipFill>
        <p:spPr>
          <a:xfrm>
            <a:off x="1013989" y="785608"/>
            <a:ext cx="4559444" cy="3614378"/>
          </a:xfrm>
          <a:prstGeom prst="rect">
            <a:avLst/>
          </a:prstGeom>
        </p:spPr>
      </p:pic>
      <p:sp>
        <p:nvSpPr>
          <p:cNvPr id="1048613" name="Rectangle 1"/>
          <p:cNvSpPr>
            <a:spLocks noChangeArrowheads="1"/>
          </p:cNvSpPr>
          <p:nvPr/>
        </p:nvSpPr>
        <p:spPr bwMode="auto">
          <a:xfrm>
            <a:off x="5832965" y="1067067"/>
            <a:ext cx="5538188" cy="427809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1600" b="1" dirty="0" err="1"/>
              <a:t>Bayi</a:t>
            </a:r>
            <a:r>
              <a:rPr lang="en-US" sz="1600" dirty="0"/>
              <a:t>.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awalnya</a:t>
            </a:r>
            <a:r>
              <a:rPr lang="en-US" sz="1600" dirty="0"/>
              <a:t>, </a:t>
            </a:r>
            <a:r>
              <a:rPr lang="en-US" sz="1600" dirty="0" err="1"/>
              <a:t>bayi</a:t>
            </a:r>
            <a:r>
              <a:rPr lang="en-US" sz="1600" dirty="0"/>
              <a:t> </a:t>
            </a:r>
            <a:r>
              <a:rPr lang="en-US" sz="1600" dirty="0" err="1"/>
              <a:t>belum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ritme</a:t>
            </a:r>
            <a:r>
              <a:rPr lang="en-US" sz="1600" dirty="0"/>
              <a:t> </a:t>
            </a:r>
            <a:r>
              <a:rPr lang="en-US" sz="1600" dirty="0" err="1"/>
              <a:t>sirkadian</a:t>
            </a:r>
            <a:r>
              <a:rPr lang="en-US" sz="1600" dirty="0"/>
              <a:t> yang </a:t>
            </a:r>
            <a:r>
              <a:rPr lang="en-US" sz="1600" dirty="0" err="1"/>
              <a:t>matang</a:t>
            </a:r>
            <a:r>
              <a:rPr lang="en-US" sz="1600" dirty="0"/>
              <a:t>, </a:t>
            </a:r>
            <a:r>
              <a:rPr lang="en-US" sz="1600" dirty="0" err="1"/>
              <a:t>menyebabkan</a:t>
            </a:r>
            <a:r>
              <a:rPr lang="en-US" sz="1600" dirty="0"/>
              <a:t> </a:t>
            </a:r>
            <a:r>
              <a:rPr lang="en-US" sz="1600" dirty="0" err="1"/>
              <a:t>pola</a:t>
            </a:r>
            <a:r>
              <a:rPr lang="en-US" sz="1600" dirty="0"/>
              <a:t> </a:t>
            </a:r>
            <a:r>
              <a:rPr lang="en-US" sz="1600" dirty="0" err="1"/>
              <a:t>tidur</a:t>
            </a:r>
            <a:r>
              <a:rPr lang="en-US" sz="1600" dirty="0"/>
              <a:t> yang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teratur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sering</a:t>
            </a:r>
            <a:r>
              <a:rPr lang="en-US" sz="1600" dirty="0"/>
              <a:t> </a:t>
            </a:r>
            <a:r>
              <a:rPr lang="en-US" sz="1600" dirty="0" err="1"/>
              <a:t>terbangun</a:t>
            </a:r>
            <a:r>
              <a:rPr lang="en-US" sz="1600" dirty="0"/>
              <a:t> di </a:t>
            </a:r>
            <a:r>
              <a:rPr lang="en-US" sz="1600" dirty="0" err="1"/>
              <a:t>malam</a:t>
            </a:r>
            <a:r>
              <a:rPr lang="en-US" sz="1600" dirty="0"/>
              <a:t> </a:t>
            </a:r>
            <a:r>
              <a:rPr lang="en-US" sz="1600" dirty="0" err="1"/>
              <a:t>hari</a:t>
            </a:r>
            <a:r>
              <a:rPr lang="en-US" sz="1600" dirty="0"/>
              <a:t>. </a:t>
            </a:r>
          </a:p>
          <a:p>
            <a:pPr marL="342900" indent="-342900" algn="just">
              <a:buAutoNum type="arabicPeriod"/>
            </a:pPr>
            <a:r>
              <a:rPr lang="en-US" sz="1600" b="1" dirty="0" err="1"/>
              <a:t>Anak-anak</a:t>
            </a:r>
            <a:r>
              <a:rPr lang="en-US" sz="1600" b="1" dirty="0"/>
              <a:t> (6-13 </a:t>
            </a:r>
            <a:r>
              <a:rPr lang="en-US" sz="1600" b="1" dirty="0" err="1"/>
              <a:t>tahun</a:t>
            </a:r>
            <a:r>
              <a:rPr lang="en-US" sz="1600" b="1" dirty="0"/>
              <a:t>). </a:t>
            </a:r>
            <a:r>
              <a:rPr lang="en-US" sz="1600" dirty="0" err="1"/>
              <a:t>Kebutuhan</a:t>
            </a:r>
            <a:r>
              <a:rPr lang="en-US" sz="1600" dirty="0"/>
              <a:t> </a:t>
            </a:r>
            <a:r>
              <a:rPr lang="en-US" sz="1600" dirty="0" err="1"/>
              <a:t>Tidur</a:t>
            </a:r>
            <a:r>
              <a:rPr lang="en-US" sz="1600" dirty="0"/>
              <a:t> 9-11 jam per </a:t>
            </a:r>
            <a:r>
              <a:rPr lang="en-US" sz="1600" dirty="0" err="1"/>
              <a:t>hari</a:t>
            </a:r>
            <a:r>
              <a:rPr lang="en-US" sz="1600" dirty="0"/>
              <a:t>. </a:t>
            </a:r>
            <a:r>
              <a:rPr lang="en-US" sz="1600" dirty="0" err="1"/>
              <a:t>Ritme</a:t>
            </a:r>
            <a:r>
              <a:rPr lang="en-US" sz="1600" dirty="0"/>
              <a:t> </a:t>
            </a:r>
            <a:r>
              <a:rPr lang="en-US" sz="1600" dirty="0" err="1"/>
              <a:t>sirkadian</a:t>
            </a:r>
            <a:r>
              <a:rPr lang="en-US" sz="1600" dirty="0"/>
              <a:t> </a:t>
            </a:r>
            <a:r>
              <a:rPr lang="en-US" sz="1600" dirty="0" err="1"/>
              <a:t>masih</a:t>
            </a:r>
            <a:r>
              <a:rPr lang="en-US" sz="1600" dirty="0"/>
              <a:t> </a:t>
            </a:r>
            <a:r>
              <a:rPr lang="en-US" sz="1600" dirty="0" err="1"/>
              <a:t>teratur</a:t>
            </a:r>
            <a:r>
              <a:rPr lang="en-US" sz="1600" dirty="0"/>
              <a:t>, </a:t>
            </a:r>
            <a:r>
              <a:rPr lang="en-US" sz="1600" dirty="0" err="1"/>
              <a:t>tubuh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siklus</a:t>
            </a:r>
            <a:r>
              <a:rPr lang="en-US" sz="1600" dirty="0"/>
              <a:t> </a:t>
            </a:r>
            <a:r>
              <a:rPr lang="en-US" sz="1600" dirty="0" err="1"/>
              <a:t>tidur-bangun</a:t>
            </a:r>
            <a:r>
              <a:rPr lang="en-US" sz="1600" dirty="0"/>
              <a:t> yang </a:t>
            </a:r>
            <a:r>
              <a:rPr lang="en-US" sz="1600" dirty="0" err="1"/>
              <a:t>kuat</a:t>
            </a:r>
            <a:r>
              <a:rPr lang="en-US" sz="1600" dirty="0"/>
              <a:t>.</a:t>
            </a:r>
          </a:p>
          <a:p>
            <a:pPr marL="342900" indent="-342900" algn="just">
              <a:buAutoNum type="arabicPeriod"/>
            </a:pPr>
            <a:r>
              <a:rPr lang="en-US" sz="1600" b="1" dirty="0" err="1"/>
              <a:t>Remaja</a:t>
            </a:r>
            <a:r>
              <a:rPr lang="en-US" sz="1600" b="1" dirty="0"/>
              <a:t> (14-17 </a:t>
            </a:r>
            <a:r>
              <a:rPr lang="en-US" sz="1600" b="1" dirty="0" err="1"/>
              <a:t>tahun</a:t>
            </a:r>
            <a:r>
              <a:rPr lang="en-US" sz="1600" b="1" dirty="0"/>
              <a:t>). </a:t>
            </a:r>
            <a:r>
              <a:rPr lang="en-US" sz="1600" dirty="0" err="1"/>
              <a:t>Kebutuhan</a:t>
            </a:r>
            <a:r>
              <a:rPr lang="en-US" sz="1600" dirty="0"/>
              <a:t> </a:t>
            </a:r>
            <a:r>
              <a:rPr lang="en-US" sz="1600" dirty="0" err="1"/>
              <a:t>Tidur</a:t>
            </a:r>
            <a:r>
              <a:rPr lang="en-US" sz="1600" dirty="0"/>
              <a:t> 8-10 jam per </a:t>
            </a:r>
            <a:r>
              <a:rPr lang="en-US" sz="1600" dirty="0" err="1"/>
              <a:t>hari</a:t>
            </a:r>
            <a:r>
              <a:rPr lang="en-US" sz="1600" dirty="0"/>
              <a:t>. Ada </a:t>
            </a:r>
            <a:r>
              <a:rPr lang="en-US" sz="1600" dirty="0" err="1"/>
              <a:t>kecenderungan</a:t>
            </a:r>
            <a:r>
              <a:rPr lang="en-US" sz="1600" dirty="0"/>
              <a:t> </a:t>
            </a:r>
            <a:r>
              <a:rPr lang="en-US" sz="1600" dirty="0" err="1"/>
              <a:t>alami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tidur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larut</a:t>
            </a:r>
            <a:r>
              <a:rPr lang="en-US" sz="1600" dirty="0"/>
              <a:t> </a:t>
            </a:r>
            <a:r>
              <a:rPr lang="en-US" sz="1600" dirty="0" err="1"/>
              <a:t>malam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bangun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siang</a:t>
            </a:r>
            <a:r>
              <a:rPr lang="en-US" sz="1600" dirty="0"/>
              <a:t>. </a:t>
            </a:r>
            <a:r>
              <a:rPr lang="en-US" sz="1600" dirty="0" err="1"/>
              <a:t>Ritme</a:t>
            </a:r>
            <a:r>
              <a:rPr lang="en-US" sz="1600" dirty="0"/>
              <a:t> </a:t>
            </a:r>
            <a:r>
              <a:rPr lang="en-US" sz="1600" dirty="0" err="1"/>
              <a:t>sirkadian</a:t>
            </a:r>
            <a:r>
              <a:rPr lang="en-US" sz="1600" dirty="0"/>
              <a:t> </a:t>
            </a:r>
            <a:r>
              <a:rPr lang="en-US" sz="1600" dirty="0" err="1"/>
              <a:t>mulai</a:t>
            </a:r>
            <a:r>
              <a:rPr lang="en-US" sz="1600" dirty="0"/>
              <a:t> </a:t>
            </a:r>
            <a:r>
              <a:rPr lang="en-US" sz="1600" dirty="0" err="1"/>
              <a:t>bergeser</a:t>
            </a:r>
            <a:r>
              <a:rPr lang="en-US" sz="1600" dirty="0"/>
              <a:t>.</a:t>
            </a:r>
          </a:p>
          <a:p>
            <a:pPr marL="342900" indent="-342900" algn="just">
              <a:buAutoNum type="arabicPeriod"/>
            </a:pPr>
            <a:r>
              <a:rPr lang="en-US" sz="1600" b="1" dirty="0" err="1"/>
              <a:t>Dewasa</a:t>
            </a:r>
            <a:r>
              <a:rPr lang="en-US" sz="1600" b="1" dirty="0"/>
              <a:t> (18-64 </a:t>
            </a:r>
            <a:r>
              <a:rPr lang="en-US" sz="1600" b="1" dirty="0" err="1"/>
              <a:t>tahun</a:t>
            </a:r>
            <a:r>
              <a:rPr lang="en-US" sz="1600" b="1" dirty="0"/>
              <a:t>). </a:t>
            </a:r>
            <a:r>
              <a:rPr lang="en-US" sz="1600" dirty="0" err="1"/>
              <a:t>Kebutuhan</a:t>
            </a:r>
            <a:r>
              <a:rPr lang="en-US" sz="1600" dirty="0"/>
              <a:t> </a:t>
            </a:r>
            <a:r>
              <a:rPr lang="en-US" sz="1600" dirty="0" err="1"/>
              <a:t>Tidur</a:t>
            </a:r>
            <a:r>
              <a:rPr lang="en-US" sz="1600" dirty="0"/>
              <a:t> 7-9 jam per </a:t>
            </a:r>
            <a:r>
              <a:rPr lang="en-US" sz="1600" dirty="0" err="1"/>
              <a:t>hari</a:t>
            </a:r>
            <a:r>
              <a:rPr lang="en-US" sz="1600" dirty="0"/>
              <a:t>. </a:t>
            </a:r>
            <a:r>
              <a:rPr lang="en-US" sz="1600" dirty="0" err="1"/>
              <a:t>Ritme</a:t>
            </a:r>
            <a:r>
              <a:rPr lang="en-US" sz="1600" dirty="0"/>
              <a:t> </a:t>
            </a:r>
            <a:r>
              <a:rPr lang="en-US" sz="1600" dirty="0" err="1"/>
              <a:t>sirkadian</a:t>
            </a:r>
            <a:r>
              <a:rPr lang="en-US" sz="1600" dirty="0"/>
              <a:t> </a:t>
            </a:r>
            <a:r>
              <a:rPr lang="en-US" sz="1600" dirty="0" err="1"/>
              <a:t>cenderung</a:t>
            </a:r>
            <a:r>
              <a:rPr lang="en-US" sz="1600" dirty="0"/>
              <a:t> </a:t>
            </a:r>
            <a:r>
              <a:rPr lang="en-US" sz="1600" dirty="0" err="1"/>
              <a:t>stabil</a:t>
            </a:r>
            <a:r>
              <a:rPr lang="en-US" sz="1600" dirty="0"/>
              <a:t>, </a:t>
            </a:r>
            <a:r>
              <a:rPr lang="en-US" sz="1600" dirty="0" err="1"/>
              <a:t>tetapi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dipengaruhi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gaya</a:t>
            </a:r>
            <a:r>
              <a:rPr lang="en-US" sz="1600" dirty="0"/>
              <a:t> </a:t>
            </a:r>
            <a:r>
              <a:rPr lang="en-US" sz="1600" dirty="0" err="1"/>
              <a:t>hidup</a:t>
            </a:r>
            <a:r>
              <a:rPr lang="en-US" sz="1600" dirty="0"/>
              <a:t>, </a:t>
            </a:r>
            <a:r>
              <a:rPr lang="en-US" sz="1600" dirty="0" err="1"/>
              <a:t>pekerjaan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stres</a:t>
            </a:r>
            <a:r>
              <a:rPr lang="en-US" sz="1600" dirty="0"/>
              <a:t>.</a:t>
            </a:r>
          </a:p>
          <a:p>
            <a:pPr marL="342900" indent="-342900" algn="just">
              <a:buAutoNum type="arabicPeriod"/>
            </a:pPr>
            <a:r>
              <a:rPr lang="en-US" sz="1600" b="1" dirty="0" err="1"/>
              <a:t>Lansia</a:t>
            </a:r>
            <a:r>
              <a:rPr lang="en-US" sz="1600" b="1" dirty="0"/>
              <a:t> (</a:t>
            </a:r>
            <a:r>
              <a:rPr lang="en-US" sz="1600" b="1" dirty="0" err="1"/>
              <a:t>usia</a:t>
            </a:r>
            <a:r>
              <a:rPr lang="en-US" sz="1600" b="1" dirty="0"/>
              <a:t> </a:t>
            </a:r>
            <a:r>
              <a:rPr lang="en-US" sz="1600" b="1" dirty="0" err="1"/>
              <a:t>senja</a:t>
            </a:r>
            <a:r>
              <a:rPr lang="en-US" sz="1600" b="1" dirty="0"/>
              <a:t>). </a:t>
            </a:r>
            <a:r>
              <a:rPr lang="en-US" sz="1600" dirty="0" err="1"/>
              <a:t>Kualitas</a:t>
            </a:r>
            <a:r>
              <a:rPr lang="en-US" sz="1600" dirty="0"/>
              <a:t> </a:t>
            </a:r>
            <a:r>
              <a:rPr lang="en-US" sz="1600" dirty="0" err="1"/>
              <a:t>tidur</a:t>
            </a:r>
            <a:r>
              <a:rPr lang="en-US" sz="1600" dirty="0"/>
              <a:t> </a:t>
            </a:r>
            <a:r>
              <a:rPr lang="en-US" sz="1600" dirty="0" err="1"/>
              <a:t>menurun</a:t>
            </a:r>
            <a:r>
              <a:rPr lang="en-US" sz="1600" dirty="0"/>
              <a:t>. </a:t>
            </a:r>
            <a:r>
              <a:rPr lang="en-US" sz="1600" dirty="0" err="1"/>
              <a:t>Ritme</a:t>
            </a:r>
            <a:r>
              <a:rPr lang="en-US" sz="1600" dirty="0"/>
              <a:t> </a:t>
            </a:r>
            <a:r>
              <a:rPr lang="en-US" sz="1600" dirty="0" err="1"/>
              <a:t>sirkadian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kurang</a:t>
            </a:r>
            <a:r>
              <a:rPr lang="en-US" sz="1600" dirty="0"/>
              <a:t> </a:t>
            </a:r>
            <a:r>
              <a:rPr lang="en-US" sz="1600" dirty="0" err="1"/>
              <a:t>efektif</a:t>
            </a:r>
            <a:r>
              <a:rPr lang="en-US" sz="1600" dirty="0"/>
              <a:t>. Hal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menyebabkan</a:t>
            </a:r>
            <a:r>
              <a:rPr lang="en-US" sz="1600" dirty="0"/>
              <a:t> </a:t>
            </a:r>
            <a:r>
              <a:rPr lang="en-US" sz="1600" dirty="0" err="1"/>
              <a:t>kesulitan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tidur</a:t>
            </a:r>
            <a:r>
              <a:rPr lang="en-US" sz="1600" dirty="0"/>
              <a:t>, </a:t>
            </a:r>
            <a:r>
              <a:rPr lang="en-US" sz="1600" dirty="0" err="1"/>
              <a:t>sering</a:t>
            </a:r>
            <a:r>
              <a:rPr lang="en-US" sz="1600" dirty="0"/>
              <a:t> </a:t>
            </a:r>
            <a:r>
              <a:rPr lang="en-US" sz="1600" dirty="0" err="1"/>
              <a:t>terbangun</a:t>
            </a:r>
            <a:r>
              <a:rPr lang="en-US" sz="1600" dirty="0"/>
              <a:t> di </a:t>
            </a:r>
            <a:r>
              <a:rPr lang="en-US" sz="1600" dirty="0" err="1"/>
              <a:t>malam</a:t>
            </a:r>
            <a:r>
              <a:rPr lang="en-US" sz="1600" dirty="0"/>
              <a:t> </a:t>
            </a:r>
            <a:r>
              <a:rPr lang="en-US" sz="1600" dirty="0" err="1"/>
              <a:t>hari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bangun</a:t>
            </a:r>
            <a:r>
              <a:rPr lang="en-US" sz="1600" dirty="0"/>
              <a:t> </a:t>
            </a:r>
            <a:r>
              <a:rPr lang="en-US" sz="1600" dirty="0" err="1"/>
              <a:t>terlalu</a:t>
            </a:r>
            <a:r>
              <a:rPr lang="en-US" sz="1600" dirty="0"/>
              <a:t> </a:t>
            </a:r>
            <a:r>
              <a:rPr lang="en-US" sz="1600" dirty="0" err="1"/>
              <a:t>dini</a:t>
            </a:r>
            <a:r>
              <a:rPr lang="en-US" sz="1600" dirty="0"/>
              <a:t>.</a:t>
            </a:r>
          </a:p>
          <a:p>
            <a:pPr marL="342900" indent="-342900" algn="just">
              <a:buAutoNum type="arabicPeriod"/>
            </a:pPr>
            <a:endParaRPr kumimoji="0" lang="en-US" altLang="en-US" sz="1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48614" name="Rectangle 7"/>
          <p:cNvSpPr/>
          <p:nvPr/>
        </p:nvSpPr>
        <p:spPr>
          <a:xfrm>
            <a:off x="1408839" y="541348"/>
            <a:ext cx="3938707" cy="3581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231F20"/>
                </a:solidFill>
                <a:latin typeface="Helvetica" panose="020B0604020202020204" pitchFamily="34" charset="0"/>
              </a:rPr>
              <a:t>Perbedaan</a:t>
            </a:r>
            <a:r>
              <a:rPr lang="en-US" dirty="0">
                <a:solidFill>
                  <a:srgbClr val="231F2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Helvetica" panose="020B0604020202020204" pitchFamily="34" charset="0"/>
              </a:rPr>
              <a:t>usia</a:t>
            </a:r>
            <a:r>
              <a:rPr lang="en-US" dirty="0">
                <a:solidFill>
                  <a:srgbClr val="231F2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Helvetica" panose="020B0604020202020204" pitchFamily="34" charset="0"/>
              </a:rPr>
              <a:t>dalam</a:t>
            </a:r>
            <a:r>
              <a:rPr lang="en-US" dirty="0">
                <a:solidFill>
                  <a:srgbClr val="231F2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Helvetica" panose="020B0604020202020204" pitchFamily="34" charset="0"/>
              </a:rPr>
              <a:t>ritme</a:t>
            </a:r>
            <a:r>
              <a:rPr lang="en-US" dirty="0">
                <a:solidFill>
                  <a:srgbClr val="231F20"/>
                </a:solidFill>
                <a:latin typeface="Helvetica" panose="020B0604020202020204" pitchFamily="34" charset="0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Helvetica" panose="020B0604020202020204" pitchFamily="34" charset="0"/>
              </a:rPr>
              <a:t>sirkadian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95469" y="4264181"/>
            <a:ext cx="44779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/>
              <a:t>Orang-orang </a:t>
            </a:r>
            <a:r>
              <a:rPr lang="en-US" altLang="en-US" sz="1400" dirty="0" err="1"/>
              <a:t>dari</a:t>
            </a:r>
            <a:r>
              <a:rPr lang="en-US" altLang="en-US" sz="1400" dirty="0"/>
              <a:t> </a:t>
            </a:r>
            <a:r>
              <a:rPr lang="en-US" altLang="en-US" sz="1400" dirty="0" err="1"/>
              <a:t>berbagai</a:t>
            </a:r>
            <a:r>
              <a:rPr lang="en-US" altLang="en-US" sz="1400" dirty="0"/>
              <a:t> </a:t>
            </a:r>
            <a:r>
              <a:rPr lang="en-US" altLang="en-US" sz="1400" dirty="0" err="1"/>
              <a:t>usia</a:t>
            </a:r>
            <a:r>
              <a:rPr lang="en-US" altLang="en-US" sz="1400" dirty="0"/>
              <a:t> </a:t>
            </a:r>
            <a:r>
              <a:rPr lang="en-US" altLang="en-US" sz="1400" dirty="0" err="1"/>
              <a:t>mengidentifikasi</a:t>
            </a:r>
            <a:r>
              <a:rPr lang="en-US" altLang="en-US" sz="1400" dirty="0"/>
              <a:t> </a:t>
            </a:r>
            <a:r>
              <a:rPr lang="en-US" altLang="en-US" sz="1400" dirty="0" err="1"/>
              <a:t>waktu</a:t>
            </a:r>
            <a:r>
              <a:rPr lang="en-US" altLang="en-US" sz="1400" dirty="0"/>
              <a:t> </a:t>
            </a:r>
            <a:r>
              <a:rPr lang="en-US" altLang="en-US" sz="1400" dirty="0" err="1"/>
              <a:t>tengah</a:t>
            </a:r>
            <a:r>
              <a:rPr lang="en-US" altLang="en-US" sz="1400" dirty="0"/>
              <a:t> </a:t>
            </a:r>
            <a:r>
              <a:rPr lang="en-US" altLang="en-US" sz="1400" dirty="0" err="1"/>
              <a:t>tidur</a:t>
            </a:r>
            <a:r>
              <a:rPr lang="en-US" altLang="en-US" sz="1400" dirty="0"/>
              <a:t> </a:t>
            </a:r>
            <a:r>
              <a:rPr lang="en-US" altLang="en-US" sz="1400" dirty="0" err="1"/>
              <a:t>mereka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seperti</a:t>
            </a:r>
            <a:r>
              <a:rPr lang="en-US" altLang="en-US" sz="1400" dirty="0"/>
              <a:t> </a:t>
            </a:r>
            <a:r>
              <a:rPr lang="en-US" altLang="en-US" sz="1400" dirty="0" err="1"/>
              <a:t>pukul</a:t>
            </a:r>
            <a:r>
              <a:rPr lang="en-US" altLang="en-US" sz="1400" dirty="0"/>
              <a:t> 3 </a:t>
            </a:r>
            <a:r>
              <a:rPr lang="en-US" altLang="en-US" sz="1400" dirty="0" err="1"/>
              <a:t>pagi</a:t>
            </a:r>
            <a:r>
              <a:rPr lang="en-US" altLang="en-US" sz="1400" dirty="0"/>
              <a:t> </a:t>
            </a:r>
            <a:r>
              <a:rPr lang="en-US" altLang="en-US" sz="1400" dirty="0" err="1"/>
              <a:t>atau</a:t>
            </a:r>
            <a:r>
              <a:rPr lang="en-US" altLang="en-US" sz="1400" dirty="0"/>
              <a:t> 5 </a:t>
            </a:r>
            <a:r>
              <a:rPr lang="en-US" altLang="en-US" sz="1400" dirty="0" err="1"/>
              <a:t>pagi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pada</a:t>
            </a:r>
            <a:r>
              <a:rPr lang="en-US" altLang="en-US" sz="1400" dirty="0"/>
              <a:t> </a:t>
            </a:r>
            <a:r>
              <a:rPr lang="en-US" altLang="en-US" sz="1400" dirty="0" err="1"/>
              <a:t>hari-hari</a:t>
            </a:r>
            <a:r>
              <a:rPr lang="en-US" altLang="en-US" sz="1400" dirty="0"/>
              <a:t> </a:t>
            </a:r>
            <a:r>
              <a:rPr lang="en-US" altLang="en-US" sz="1400" dirty="0" err="1"/>
              <a:t>ketika</a:t>
            </a:r>
            <a:r>
              <a:rPr lang="en-US" altLang="en-US" sz="1400" dirty="0"/>
              <a:t> </a:t>
            </a:r>
            <a:r>
              <a:rPr lang="en-US" altLang="en-US" sz="1400" dirty="0" err="1"/>
              <a:t>mereka</a:t>
            </a:r>
            <a:r>
              <a:rPr lang="en-US" altLang="en-US" sz="1400" dirty="0"/>
              <a:t> </a:t>
            </a:r>
            <a:r>
              <a:rPr lang="en-US" altLang="en-US" sz="1400" dirty="0" err="1"/>
              <a:t>tidak</a:t>
            </a:r>
            <a:r>
              <a:rPr lang="en-US" altLang="en-US" sz="1400" dirty="0"/>
              <a:t> </a:t>
            </a:r>
            <a:r>
              <a:rPr lang="en-US" altLang="en-US" sz="1400" dirty="0" err="1"/>
              <a:t>memiliki</a:t>
            </a:r>
            <a:r>
              <a:rPr lang="en-US" altLang="en-US" sz="1400" dirty="0"/>
              <a:t> </a:t>
            </a:r>
            <a:r>
              <a:rPr lang="en-US" altLang="en-US" sz="1400" dirty="0" err="1"/>
              <a:t>kewajiban</a:t>
            </a:r>
            <a:r>
              <a:rPr lang="en-US" altLang="en-US" sz="1400" dirty="0"/>
              <a:t>/</a:t>
            </a:r>
            <a:r>
              <a:rPr lang="en-US" altLang="en-US" sz="1400" dirty="0" err="1"/>
              <a:t>bekerja</a:t>
            </a:r>
            <a:r>
              <a:rPr lang="en-US" altLang="en-US" sz="1400" dirty="0"/>
              <a:t>. Orang-orang </a:t>
            </a:r>
            <a:r>
              <a:rPr lang="en-US" altLang="en-US" sz="1400" dirty="0" err="1"/>
              <a:t>berusia</a:t>
            </a:r>
            <a:r>
              <a:rPr lang="en-US" altLang="en-US" sz="1400" dirty="0"/>
              <a:t> </a:t>
            </a:r>
            <a:r>
              <a:rPr lang="en-US" altLang="en-US" sz="1400" dirty="0" err="1"/>
              <a:t>sekitar</a:t>
            </a:r>
            <a:r>
              <a:rPr lang="en-US" altLang="en-US" sz="1400" dirty="0"/>
              <a:t> 20 </a:t>
            </a:r>
            <a:r>
              <a:rPr lang="en-US" altLang="en-US" sz="1400" dirty="0" err="1"/>
              <a:t>tahun</a:t>
            </a:r>
            <a:r>
              <a:rPr lang="en-US" altLang="en-US" sz="1400" dirty="0"/>
              <a:t> </a:t>
            </a:r>
            <a:r>
              <a:rPr lang="en-US" altLang="en-US" sz="1400" dirty="0" err="1"/>
              <a:t>adalah</a:t>
            </a:r>
            <a:r>
              <a:rPr lang="en-US" altLang="en-US" sz="1400" dirty="0"/>
              <a:t> yang paling </a:t>
            </a:r>
            <a:r>
              <a:rPr lang="en-US" altLang="en-US" sz="1400" dirty="0" err="1"/>
              <a:t>mungkin</a:t>
            </a:r>
            <a:r>
              <a:rPr lang="en-US" altLang="en-US" sz="1400" dirty="0"/>
              <a:t> </a:t>
            </a:r>
            <a:r>
              <a:rPr lang="en-US" altLang="en-US" sz="1400" dirty="0" err="1"/>
              <a:t>tidur</a:t>
            </a:r>
            <a:r>
              <a:rPr lang="en-US" altLang="en-US" sz="1400" dirty="0"/>
              <a:t> </a:t>
            </a:r>
            <a:r>
              <a:rPr lang="en-US" altLang="en-US" sz="1400" dirty="0" err="1"/>
              <a:t>larut</a:t>
            </a:r>
            <a:r>
              <a:rPr lang="en-US" altLang="en-US" sz="1400" dirty="0"/>
              <a:t> </a:t>
            </a:r>
            <a:r>
              <a:rPr lang="en-US" altLang="en-US" sz="1400" dirty="0" err="1"/>
              <a:t>malam</a:t>
            </a:r>
            <a:r>
              <a:rPr lang="en-US" altLang="en-US" sz="1400" dirty="0"/>
              <a:t> </a:t>
            </a:r>
            <a:r>
              <a:rPr lang="en-US" altLang="en-US" sz="1400" dirty="0" err="1"/>
              <a:t>dan</a:t>
            </a:r>
            <a:r>
              <a:rPr lang="en-US" altLang="en-US" sz="1400" dirty="0"/>
              <a:t> </a:t>
            </a:r>
            <a:r>
              <a:rPr lang="en-US" altLang="en-US" sz="1400" dirty="0" err="1"/>
              <a:t>bangun</a:t>
            </a:r>
            <a:r>
              <a:rPr lang="en-US" altLang="en-US" sz="1400" dirty="0"/>
              <a:t> </a:t>
            </a:r>
            <a:r>
              <a:rPr lang="en-US" altLang="en-US" sz="1400" dirty="0" err="1"/>
              <a:t>terlambat</a:t>
            </a:r>
            <a:r>
              <a:rPr lang="en-US" altLang="en-US" sz="1400" dirty="0"/>
              <a:t>.</a:t>
            </a:r>
          </a:p>
          <a:p>
            <a:pPr algn="just"/>
            <a:r>
              <a:rPr lang="en-US" altLang="en-US" sz="1400" i="1" dirty="0"/>
              <a:t>(</a:t>
            </a:r>
            <a:r>
              <a:rPr lang="en-US" altLang="en-US" sz="1400" i="1" dirty="0" err="1"/>
              <a:t>Sumber</a:t>
            </a:r>
            <a:r>
              <a:rPr lang="en-US" altLang="en-US" sz="1400" i="1" dirty="0"/>
              <a:t>: </a:t>
            </a:r>
            <a:r>
              <a:rPr lang="en-US" altLang="en-US" sz="1400" i="1" dirty="0" err="1"/>
              <a:t>Dikutip</a:t>
            </a:r>
            <a:r>
              <a:rPr lang="en-US" altLang="en-US" sz="1400" i="1" dirty="0"/>
              <a:t> </a:t>
            </a:r>
            <a:r>
              <a:rPr lang="en-US" altLang="en-US" sz="1400" i="1" dirty="0" err="1"/>
              <a:t>dari</a:t>
            </a:r>
            <a:r>
              <a:rPr lang="en-US" altLang="en-US" sz="1400" i="1" dirty="0"/>
              <a:t> T. </a:t>
            </a:r>
            <a:r>
              <a:rPr lang="en-US" altLang="en-US" sz="1400" i="1" dirty="0" err="1"/>
              <a:t>Roenneberg</a:t>
            </a:r>
            <a:r>
              <a:rPr lang="en-US" altLang="en-US" sz="1400" i="1" dirty="0"/>
              <a:t> </a:t>
            </a:r>
            <a:r>
              <a:rPr lang="en-US" altLang="en-US" sz="1400" i="1" dirty="0" err="1"/>
              <a:t>dkk</a:t>
            </a:r>
            <a:r>
              <a:rPr lang="en-US" altLang="en-US" sz="1400" i="1" dirty="0"/>
              <a:t>., “A marker for the end of adolescence,” Current Biology, 14, R1038–R1039, </a:t>
            </a:r>
            <a:r>
              <a:rPr lang="en-US" altLang="en-US" sz="1400" i="1" dirty="0" err="1"/>
              <a:t>Gambar</a:t>
            </a:r>
            <a:r>
              <a:rPr lang="en-US" altLang="en-US" sz="1400" i="1" dirty="0"/>
              <a:t> 1, </a:t>
            </a:r>
            <a:r>
              <a:rPr lang="en-US" altLang="en-US" sz="1400" i="1" dirty="0" err="1"/>
              <a:t>hak</a:t>
            </a:r>
            <a:r>
              <a:rPr lang="en-US" altLang="en-US" sz="1400" i="1" dirty="0"/>
              <a:t> </a:t>
            </a:r>
            <a:r>
              <a:rPr lang="en-US" altLang="en-US" sz="1400" i="1" dirty="0" err="1"/>
              <a:t>cipta</a:t>
            </a:r>
            <a:r>
              <a:rPr lang="en-US" altLang="en-US" sz="1400" i="1" dirty="0"/>
              <a:t> 2004, </a:t>
            </a:r>
            <a:r>
              <a:rPr lang="en-US" altLang="en-US" sz="1400" i="1" dirty="0" err="1"/>
              <a:t>dengan</a:t>
            </a:r>
            <a:r>
              <a:rPr lang="en-US" altLang="en-US" sz="1400" i="1" dirty="0"/>
              <a:t> </a:t>
            </a:r>
            <a:r>
              <a:rPr lang="en-US" altLang="en-US" sz="1400" i="1" dirty="0" err="1"/>
              <a:t>izin</a:t>
            </a:r>
            <a:r>
              <a:rPr lang="en-US" altLang="en-US" sz="1400" i="1" dirty="0"/>
              <a:t> </a:t>
            </a:r>
            <a:r>
              <a:rPr lang="en-US" altLang="en-US" sz="1400" i="1" dirty="0" err="1"/>
              <a:t>dari</a:t>
            </a:r>
            <a:r>
              <a:rPr lang="en-US" altLang="en-US" sz="1400" i="1" dirty="0"/>
              <a:t> Elsevier.) </a:t>
            </a:r>
          </a:p>
        </p:txBody>
      </p:sp>
      <p:sp>
        <p:nvSpPr>
          <p:cNvPr id="10" name="AutoShape 8" descr="data:image/gif;base64,R0lGODlhAQABAIAAAP///wAAACH5BAEAAAAALAAAAAABAAEAAAICRAEAOw=="/>
          <p:cNvSpPr>
            <a:spLocks noChangeAspect="1" noChangeArrowheads="1"/>
          </p:cNvSpPr>
          <p:nvPr/>
        </p:nvSpPr>
        <p:spPr bwMode="auto">
          <a:xfrm>
            <a:off x="63500" y="-20589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9" descr="data:image/gif;base64,R0lGODlhAQABAIAAAP///wAAACH5BAEAAAAALAAAAAABAAEAAAICRAEAOw=="/>
          <p:cNvSpPr>
            <a:spLocks noChangeAspect="1" noChangeArrowheads="1"/>
          </p:cNvSpPr>
          <p:nvPr/>
        </p:nvSpPr>
        <p:spPr bwMode="auto">
          <a:xfrm>
            <a:off x="63500" y="-685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data:image/gif;base64,R0lGODlhAQABAIAAAP///wAAACH5BAEAAAAALAAAAAABAAEAAAICRAEAOw=="/>
          <p:cNvSpPr>
            <a:spLocks noChangeAspect="1" noChangeArrowheads="1"/>
          </p:cNvSpPr>
          <p:nvPr/>
        </p:nvSpPr>
        <p:spPr bwMode="auto">
          <a:xfrm>
            <a:off x="63500" y="6873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:checker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Round Diagonal Corner Rectangle 3"/>
          <p:cNvSpPr/>
          <p:nvPr/>
        </p:nvSpPr>
        <p:spPr>
          <a:xfrm>
            <a:off x="461727" y="344032"/>
            <a:ext cx="11253458" cy="612014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27" name="Title 1"/>
          <p:cNvSpPr txBox="1"/>
          <p:nvPr/>
        </p:nvSpPr>
        <p:spPr>
          <a:xfrm>
            <a:off x="787786" y="574350"/>
            <a:ext cx="8596668" cy="7384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dirty="0" err="1"/>
              <a:t>Mekanisme</a:t>
            </a:r>
            <a:r>
              <a:rPr lang="en-US" sz="3200" dirty="0"/>
              <a:t> Jam </a:t>
            </a:r>
            <a:r>
              <a:rPr lang="en-US" sz="3200" dirty="0" err="1"/>
              <a:t>Biologis</a:t>
            </a:r>
            <a:endParaRPr lang="en-US" sz="3200" dirty="0"/>
          </a:p>
        </p:txBody>
      </p:sp>
      <p:sp>
        <p:nvSpPr>
          <p:cNvPr id="1048628" name="Content Placeholder 2"/>
          <p:cNvSpPr txBox="1"/>
          <p:nvPr/>
        </p:nvSpPr>
        <p:spPr>
          <a:xfrm>
            <a:off x="1403421" y="1164859"/>
            <a:ext cx="9288721" cy="18358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dirty="0" err="1"/>
              <a:t>Mekanisme</a:t>
            </a:r>
            <a:r>
              <a:rPr lang="en-US" sz="2000" dirty="0"/>
              <a:t> jam </a:t>
            </a:r>
            <a:r>
              <a:rPr lang="en-US" sz="2000" dirty="0" err="1"/>
              <a:t>biologis</a:t>
            </a:r>
            <a:r>
              <a:rPr lang="en-US" sz="2000" dirty="0"/>
              <a:t>,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b="1" dirty="0" err="1">
                <a:hlinkClick r:id="rId4"/>
              </a:rPr>
              <a:t>irama</a:t>
            </a:r>
            <a:r>
              <a:rPr lang="en-US" sz="2000" b="1" dirty="0">
                <a:hlinkClick r:id="rId4"/>
              </a:rPr>
              <a:t> </a:t>
            </a:r>
            <a:r>
              <a:rPr lang="en-US" sz="2000" b="1" dirty="0" err="1">
                <a:hlinkClick r:id="rId4"/>
              </a:rPr>
              <a:t>sirkadian</a:t>
            </a:r>
            <a:r>
              <a:rPr lang="en-US" sz="2000" dirty="0"/>
              <a:t>,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pengaturan</a:t>
            </a:r>
            <a:r>
              <a:rPr lang="en-US" sz="2000" dirty="0"/>
              <a:t> </a:t>
            </a:r>
            <a:r>
              <a:rPr lang="en-US" sz="2000" dirty="0" err="1"/>
              <a:t>siklus</a:t>
            </a:r>
            <a:r>
              <a:rPr lang="en-US" sz="2000" dirty="0"/>
              <a:t> 24 jam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tubuh</a:t>
            </a:r>
            <a:r>
              <a:rPr lang="en-US" sz="2000" dirty="0"/>
              <a:t> yang </a:t>
            </a:r>
            <a:r>
              <a:rPr lang="en-US" sz="2000" dirty="0" err="1"/>
              <a:t>dikendalikan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pusat</a:t>
            </a:r>
            <a:r>
              <a:rPr lang="en-US" sz="2000" dirty="0"/>
              <a:t> </a:t>
            </a:r>
            <a:r>
              <a:rPr lang="en-US" sz="2000" dirty="0" err="1"/>
              <a:t>saraf</a:t>
            </a:r>
            <a:r>
              <a:rPr lang="en-US" sz="2000" dirty="0"/>
              <a:t> di </a:t>
            </a:r>
            <a:r>
              <a:rPr lang="en-US" sz="2000" dirty="0" err="1"/>
              <a:t>otak</a:t>
            </a:r>
            <a:r>
              <a:rPr lang="en-US" sz="2000" dirty="0"/>
              <a:t> </a:t>
            </a:r>
            <a:r>
              <a:rPr lang="en-US" sz="2000" dirty="0" err="1"/>
              <a:t>bernama</a:t>
            </a:r>
            <a:r>
              <a:rPr lang="en-US" sz="2000" dirty="0"/>
              <a:t> </a:t>
            </a:r>
            <a:r>
              <a:rPr lang="en-US" sz="2000" b="1" i="1" dirty="0">
                <a:hlinkClick r:id="rId5"/>
              </a:rPr>
              <a:t>suprachiasmatic nucleus </a:t>
            </a:r>
            <a:r>
              <a:rPr lang="en-US" sz="2000" b="1" dirty="0">
                <a:hlinkClick r:id="rId6"/>
              </a:rPr>
              <a:t>(SCN)</a:t>
            </a:r>
            <a:r>
              <a:rPr lang="en-US" sz="2000" dirty="0"/>
              <a:t> di </a:t>
            </a:r>
            <a:r>
              <a:rPr lang="en-US" sz="2000" dirty="0" err="1"/>
              <a:t>hipotalamus</a:t>
            </a:r>
            <a:r>
              <a:rPr lang="en-US" sz="2000" dirty="0"/>
              <a:t>. SCN </a:t>
            </a:r>
            <a:r>
              <a:rPr lang="en-US" sz="2000" dirty="0" err="1"/>
              <a:t>menerima</a:t>
            </a:r>
            <a:r>
              <a:rPr lang="en-US" sz="2000" dirty="0"/>
              <a:t> </a:t>
            </a:r>
            <a:r>
              <a:rPr lang="en-US" sz="2000" dirty="0" err="1"/>
              <a:t>sinyal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cahaya</a:t>
            </a:r>
            <a:r>
              <a:rPr lang="en-US" sz="2000" dirty="0"/>
              <a:t> yang </a:t>
            </a:r>
            <a:r>
              <a:rPr lang="en-US" sz="2000" dirty="0" err="1"/>
              <a:t>tertangkap</a:t>
            </a:r>
            <a:r>
              <a:rPr lang="en-US" sz="2000" dirty="0"/>
              <a:t> </a:t>
            </a:r>
            <a:r>
              <a:rPr lang="en-US" sz="2000" dirty="0" err="1"/>
              <a:t>mata</a:t>
            </a:r>
            <a:r>
              <a:rPr lang="en-US" sz="2000" dirty="0"/>
              <a:t>, </a:t>
            </a:r>
            <a:r>
              <a:rPr lang="en-US" sz="2000" dirty="0" err="1"/>
              <a:t>mengoordinasikan</a:t>
            </a:r>
            <a:r>
              <a:rPr lang="en-US" sz="2000" dirty="0"/>
              <a:t> </a:t>
            </a:r>
            <a:r>
              <a:rPr lang="en-US" sz="2000" dirty="0" err="1"/>
              <a:t>produksi</a:t>
            </a:r>
            <a:r>
              <a:rPr lang="en-US" sz="2000" dirty="0"/>
              <a:t> </a:t>
            </a:r>
            <a:r>
              <a:rPr lang="en-US" sz="2000" dirty="0" err="1"/>
              <a:t>hormon</a:t>
            </a:r>
            <a:r>
              <a:rPr lang="en-US" sz="2000" dirty="0"/>
              <a:t> </a:t>
            </a:r>
            <a:r>
              <a:rPr lang="en-US" sz="2000" dirty="0" err="1"/>
              <a:t>seperti</a:t>
            </a:r>
            <a:r>
              <a:rPr lang="en-US" sz="2000" dirty="0"/>
              <a:t> melatonin yang </a:t>
            </a:r>
            <a:r>
              <a:rPr lang="en-US" sz="2000" dirty="0" err="1"/>
              <a:t>mengatur</a:t>
            </a:r>
            <a:r>
              <a:rPr lang="en-US" sz="2000" dirty="0"/>
              <a:t> </a:t>
            </a:r>
            <a:r>
              <a:rPr lang="en-US" sz="2000" dirty="0" err="1"/>
              <a:t>tidur</a:t>
            </a:r>
            <a:r>
              <a:rPr lang="en-US" sz="2000" dirty="0"/>
              <a:t>,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mengontrol</a:t>
            </a:r>
            <a:r>
              <a:rPr lang="en-US" sz="2000" dirty="0"/>
              <a:t> </a:t>
            </a:r>
            <a:r>
              <a:rPr lang="en-US" sz="2000" dirty="0" err="1"/>
              <a:t>berbagai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</a:t>
            </a:r>
            <a:r>
              <a:rPr lang="en-US" sz="2000" dirty="0" err="1"/>
              <a:t>tubuh</a:t>
            </a:r>
            <a:r>
              <a:rPr lang="en-US" sz="2000" dirty="0"/>
              <a:t> </a:t>
            </a:r>
            <a:r>
              <a:rPr lang="en-US" sz="2000" dirty="0" err="1"/>
              <a:t>lainnya</a:t>
            </a:r>
            <a:r>
              <a:rPr lang="en-US" sz="2000" dirty="0"/>
              <a:t>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suhu</a:t>
            </a:r>
            <a:r>
              <a:rPr lang="en-US" sz="2000" dirty="0"/>
              <a:t> </a:t>
            </a:r>
            <a:r>
              <a:rPr lang="en-US" sz="2000" dirty="0" err="1"/>
              <a:t>tubuh</a:t>
            </a:r>
            <a:r>
              <a:rPr lang="en-US" sz="2000" dirty="0"/>
              <a:t>, </a:t>
            </a:r>
            <a:r>
              <a:rPr lang="en-US" sz="2000" dirty="0" err="1"/>
              <a:t>metabolisme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siklus</a:t>
            </a:r>
            <a:r>
              <a:rPr lang="en-US" sz="2000" dirty="0"/>
              <a:t> </a:t>
            </a:r>
            <a:r>
              <a:rPr lang="en-US" sz="2000" dirty="0" err="1"/>
              <a:t>bangun-tidur</a:t>
            </a:r>
            <a:r>
              <a:rPr lang="en-US" sz="2000" dirty="0"/>
              <a:t>. </a:t>
            </a:r>
          </a:p>
        </p:txBody>
      </p:sp>
      <p:sp>
        <p:nvSpPr>
          <p:cNvPr id="1048629" name="Rectangle 8"/>
          <p:cNvSpPr/>
          <p:nvPr/>
        </p:nvSpPr>
        <p:spPr>
          <a:xfrm>
            <a:off x="1403422" y="2986299"/>
            <a:ext cx="1006745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Cara </a:t>
            </a:r>
            <a:r>
              <a:rPr lang="en-US" sz="2000" b="1" dirty="0" err="1"/>
              <a:t>Kerja</a:t>
            </a:r>
            <a:r>
              <a:rPr lang="en-US" sz="2000" b="1" dirty="0"/>
              <a:t> </a:t>
            </a:r>
            <a:r>
              <a:rPr lang="en-US" sz="2000" b="1" dirty="0" err="1"/>
              <a:t>Mekanisme</a:t>
            </a:r>
            <a:r>
              <a:rPr lang="en-US" sz="2000" b="1" dirty="0"/>
              <a:t> Jam </a:t>
            </a:r>
            <a:r>
              <a:rPr lang="en-US" sz="2000" b="1" dirty="0" err="1"/>
              <a:t>Biologis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/>
              <a:t>Pusat</a:t>
            </a:r>
            <a:r>
              <a:rPr lang="en-US" sz="2000" b="1" dirty="0"/>
              <a:t> </a:t>
            </a:r>
            <a:r>
              <a:rPr lang="en-US" sz="2000" b="1" dirty="0" err="1"/>
              <a:t>Pengatur</a:t>
            </a:r>
            <a:r>
              <a:rPr lang="en-US" sz="2000" b="1" dirty="0"/>
              <a:t> di </a:t>
            </a:r>
            <a:r>
              <a:rPr lang="en-US" sz="2000" b="1" dirty="0" err="1"/>
              <a:t>Otak</a:t>
            </a:r>
            <a:r>
              <a:rPr lang="en-US" sz="2000" b="1" dirty="0"/>
              <a:t> (SCN)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"</a:t>
            </a:r>
            <a:r>
              <a:rPr lang="en-US" sz="2000" dirty="0" err="1"/>
              <a:t>konduktor</a:t>
            </a:r>
            <a:r>
              <a:rPr lang="en-US" sz="2000" dirty="0"/>
              <a:t> </a:t>
            </a:r>
            <a:r>
              <a:rPr lang="en-US" sz="2000" dirty="0" err="1"/>
              <a:t>orkestra</a:t>
            </a:r>
            <a:r>
              <a:rPr lang="en-US" sz="2000" dirty="0"/>
              <a:t>" yang </a:t>
            </a:r>
            <a:r>
              <a:rPr lang="en-US" sz="2000" dirty="0" err="1"/>
              <a:t>mengatur</a:t>
            </a:r>
            <a:r>
              <a:rPr lang="en-US" sz="2000" dirty="0"/>
              <a:t> </a:t>
            </a:r>
            <a:r>
              <a:rPr lang="en-US" sz="2000" dirty="0" err="1"/>
              <a:t>seluruh</a:t>
            </a:r>
            <a:r>
              <a:rPr lang="en-US" sz="2000" dirty="0"/>
              <a:t> </a:t>
            </a:r>
            <a:r>
              <a:rPr lang="en-US" sz="2000" dirty="0" err="1"/>
              <a:t>ritme</a:t>
            </a:r>
            <a:r>
              <a:rPr lang="en-US" sz="2000" dirty="0"/>
              <a:t> </a:t>
            </a:r>
            <a:r>
              <a:rPr lang="en-US" sz="2000" dirty="0" err="1"/>
              <a:t>tubuh</a:t>
            </a:r>
            <a:r>
              <a:rPr lang="en-US" sz="20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/>
              <a:t>Pengaruh</a:t>
            </a:r>
            <a:r>
              <a:rPr lang="en-US" sz="2000" b="1" dirty="0"/>
              <a:t> </a:t>
            </a:r>
            <a:r>
              <a:rPr lang="en-US" sz="2000" b="1" dirty="0" err="1"/>
              <a:t>Cahaya</a:t>
            </a:r>
            <a:r>
              <a:rPr lang="en-US" sz="2000" dirty="0"/>
              <a:t>: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mata</a:t>
            </a:r>
            <a:r>
              <a:rPr lang="en-US" sz="2000" dirty="0"/>
              <a:t> </a:t>
            </a:r>
            <a:r>
              <a:rPr lang="en-US" sz="2000" dirty="0" err="1"/>
              <a:t>menangkap</a:t>
            </a:r>
            <a:r>
              <a:rPr lang="en-US" sz="2000" dirty="0"/>
              <a:t> </a:t>
            </a:r>
            <a:r>
              <a:rPr lang="en-US" sz="2000" dirty="0" err="1"/>
              <a:t>cahaya</a:t>
            </a:r>
            <a:r>
              <a:rPr lang="en-US" sz="2000" dirty="0"/>
              <a:t>, SCN </a:t>
            </a:r>
            <a:r>
              <a:rPr lang="en-US" sz="2000" dirty="0" err="1"/>
              <a:t>menerima</a:t>
            </a:r>
            <a:r>
              <a:rPr lang="en-US" sz="2000" dirty="0"/>
              <a:t> </a:t>
            </a:r>
            <a:r>
              <a:rPr lang="en-US" sz="2000" dirty="0" err="1"/>
              <a:t>sinyal</a:t>
            </a:r>
            <a:r>
              <a:rPr lang="en-US" sz="2000" dirty="0"/>
              <a:t> yang </a:t>
            </a:r>
            <a:r>
              <a:rPr lang="en-US" sz="2000" dirty="0" err="1"/>
              <a:t>mempengaruhi</a:t>
            </a:r>
            <a:r>
              <a:rPr lang="en-US" sz="2000" dirty="0"/>
              <a:t> </a:t>
            </a:r>
            <a:r>
              <a:rPr lang="en-US" sz="2000" dirty="0" err="1"/>
              <a:t>produksi</a:t>
            </a:r>
            <a:r>
              <a:rPr lang="en-US" sz="2000" dirty="0"/>
              <a:t> melatonin.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Malam Hari</a:t>
            </a:r>
            <a:r>
              <a:rPr lang="en-US" sz="2000" dirty="0"/>
              <a:t>: Kadar melatonin </a:t>
            </a:r>
            <a:r>
              <a:rPr lang="en-US" sz="2000" dirty="0" err="1"/>
              <a:t>meningkat</a:t>
            </a:r>
            <a:r>
              <a:rPr lang="en-US" sz="2000" dirty="0"/>
              <a:t>, </a:t>
            </a:r>
            <a:r>
              <a:rPr lang="en-US" sz="2000" dirty="0" err="1"/>
              <a:t>memicu</a:t>
            </a:r>
            <a:r>
              <a:rPr lang="en-US" sz="2000" dirty="0"/>
              <a:t> rasa </a:t>
            </a:r>
            <a:r>
              <a:rPr lang="en-US" sz="2000" dirty="0" err="1"/>
              <a:t>kantuk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lelah</a:t>
            </a:r>
            <a:r>
              <a:rPr lang="en-US" sz="20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err="1"/>
              <a:t>Pagi</a:t>
            </a:r>
            <a:r>
              <a:rPr lang="en-US" sz="2000" b="1" dirty="0"/>
              <a:t> Hari/Siang Hari</a:t>
            </a:r>
            <a:r>
              <a:rPr lang="en-US" sz="2000" dirty="0"/>
              <a:t>: </a:t>
            </a:r>
            <a:r>
              <a:rPr lang="en-US" sz="2000" dirty="0" err="1"/>
              <a:t>Cahaya</a:t>
            </a:r>
            <a:r>
              <a:rPr lang="en-US" sz="2000" dirty="0"/>
              <a:t> </a:t>
            </a:r>
            <a:r>
              <a:rPr lang="en-US" sz="2000" dirty="0" err="1"/>
              <a:t>mengurangi</a:t>
            </a:r>
            <a:r>
              <a:rPr lang="en-US" sz="2000" dirty="0"/>
              <a:t> </a:t>
            </a:r>
            <a:r>
              <a:rPr lang="en-US" sz="2000" dirty="0" err="1"/>
              <a:t>produksi</a:t>
            </a:r>
            <a:r>
              <a:rPr lang="en-US" sz="2000" dirty="0"/>
              <a:t> melatonin, </a:t>
            </a:r>
            <a:r>
              <a:rPr lang="en-US" sz="2000" dirty="0" err="1"/>
              <a:t>membuat</a:t>
            </a:r>
            <a:r>
              <a:rPr lang="en-US" sz="2000" dirty="0"/>
              <a:t> </a:t>
            </a:r>
            <a:r>
              <a:rPr lang="en-US" sz="2000" dirty="0" err="1"/>
              <a:t>tubuh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terjaga</a:t>
            </a:r>
            <a:r>
              <a:rPr lang="en-US" sz="20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/>
              <a:t>Siklus</a:t>
            </a:r>
            <a:r>
              <a:rPr lang="en-US" sz="2000" b="1" dirty="0"/>
              <a:t> Gen</a:t>
            </a:r>
            <a:r>
              <a:rPr lang="en-US" sz="2000" dirty="0"/>
              <a:t>: Di </a:t>
            </a:r>
            <a:r>
              <a:rPr lang="en-US" sz="2000" dirty="0" err="1"/>
              <a:t>tingkat</a:t>
            </a:r>
            <a:r>
              <a:rPr lang="en-US" sz="2000" dirty="0"/>
              <a:t> </a:t>
            </a:r>
            <a:r>
              <a:rPr lang="en-US" sz="2000" dirty="0" err="1"/>
              <a:t>sel</a:t>
            </a:r>
            <a:r>
              <a:rPr lang="en-US" sz="2000" dirty="0"/>
              <a:t>, gen </a:t>
            </a:r>
            <a:r>
              <a:rPr lang="en-US" sz="2000" dirty="0" err="1"/>
              <a:t>khusus</a:t>
            </a:r>
            <a:r>
              <a:rPr lang="en-US" sz="2000" dirty="0"/>
              <a:t> </a:t>
            </a:r>
            <a:r>
              <a:rPr lang="en-US" sz="2000" dirty="0" err="1"/>
              <a:t>mengaktifkan</a:t>
            </a:r>
            <a:r>
              <a:rPr lang="en-US" sz="2000" dirty="0"/>
              <a:t> protein, </a:t>
            </a:r>
            <a:r>
              <a:rPr lang="en-US" sz="2000" dirty="0" err="1"/>
              <a:t>lalu</a:t>
            </a:r>
            <a:r>
              <a:rPr lang="en-US" sz="2000" dirty="0"/>
              <a:t> protein </a:t>
            </a:r>
            <a:r>
              <a:rPr lang="en-US" sz="2000" dirty="0" err="1"/>
              <a:t>itu</a:t>
            </a:r>
            <a:r>
              <a:rPr lang="en-US" sz="2000" dirty="0"/>
              <a:t> </a:t>
            </a:r>
            <a:r>
              <a:rPr lang="en-US" sz="2000" dirty="0" err="1"/>
              <a:t>mematikan</a:t>
            </a:r>
            <a:r>
              <a:rPr lang="en-US" sz="2000" dirty="0"/>
              <a:t> gen, </a:t>
            </a:r>
            <a:r>
              <a:rPr lang="en-US" sz="2000" dirty="0" err="1"/>
              <a:t>membuat</a:t>
            </a:r>
            <a:r>
              <a:rPr lang="en-US" sz="2000" dirty="0"/>
              <a:t> </a:t>
            </a:r>
            <a:r>
              <a:rPr lang="en-US" sz="2000" dirty="0" err="1"/>
              <a:t>siklus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terus</a:t>
            </a:r>
            <a:r>
              <a:rPr lang="en-US" sz="2000" dirty="0"/>
              <a:t> </a:t>
            </a:r>
            <a:r>
              <a:rPr lang="en-US" sz="2000" dirty="0" err="1"/>
              <a:t>berputar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24 jam.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:checker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Round Diagonal Corner Rectangle 3"/>
          <p:cNvSpPr/>
          <p:nvPr/>
        </p:nvSpPr>
        <p:spPr>
          <a:xfrm>
            <a:off x="461727" y="344032"/>
            <a:ext cx="11253458" cy="612014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34" name="Content Placeholder 2"/>
          <p:cNvSpPr txBox="1"/>
          <p:nvPr/>
        </p:nvSpPr>
        <p:spPr>
          <a:xfrm>
            <a:off x="1076345" y="818598"/>
            <a:ext cx="9941722" cy="56882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/>
              <a:t>Faktor</a:t>
            </a:r>
            <a:r>
              <a:rPr lang="en-US" sz="2000" b="1" dirty="0"/>
              <a:t> yang </a:t>
            </a:r>
            <a:r>
              <a:rPr lang="en-US" sz="2000" b="1" dirty="0" err="1"/>
              <a:t>Memengaruhi</a:t>
            </a:r>
            <a:r>
              <a:rPr lang="en-US" sz="2000" b="1" dirty="0"/>
              <a:t> Jam </a:t>
            </a:r>
            <a:r>
              <a:rPr lang="en-US" sz="2000" b="1" dirty="0" err="1"/>
              <a:t>Biologis</a:t>
            </a:r>
            <a:endParaRPr lang="en-US" sz="2000" dirty="0"/>
          </a:p>
          <a:p>
            <a:pPr lvl="1" indent="-342900">
              <a:buFont typeface="+mj-lt"/>
              <a:buAutoNum type="arabicPeriod"/>
            </a:pPr>
            <a:r>
              <a:rPr lang="en-US" sz="2000" b="1" dirty="0" err="1"/>
              <a:t>Faktor</a:t>
            </a:r>
            <a:r>
              <a:rPr lang="en-US" sz="2000" b="1" dirty="0"/>
              <a:t> </a:t>
            </a:r>
            <a:r>
              <a:rPr lang="en-US" sz="2000" b="1" dirty="0" err="1"/>
              <a:t>Alami</a:t>
            </a:r>
            <a:r>
              <a:rPr lang="en-US" sz="2000" dirty="0"/>
              <a:t>: SCN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mekanisme</a:t>
            </a:r>
            <a:r>
              <a:rPr lang="en-US" sz="2000" dirty="0"/>
              <a:t> </a:t>
            </a:r>
            <a:r>
              <a:rPr lang="en-US" sz="2000" dirty="0" err="1"/>
              <a:t>genetik</a:t>
            </a:r>
            <a:r>
              <a:rPr lang="en-US" sz="2000" dirty="0"/>
              <a:t> di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tubuh</a:t>
            </a:r>
            <a:r>
              <a:rPr lang="en-US" sz="2000" dirty="0"/>
              <a:t>.</a:t>
            </a:r>
          </a:p>
          <a:p>
            <a:pPr lvl="1" indent="-342900">
              <a:buFont typeface="+mj-lt"/>
              <a:buAutoNum type="arabicPeriod"/>
            </a:pPr>
            <a:r>
              <a:rPr lang="en-US" sz="2000" b="1" dirty="0" err="1"/>
              <a:t>Faktor</a:t>
            </a:r>
            <a:r>
              <a:rPr lang="en-US" sz="2000" b="1" dirty="0"/>
              <a:t> </a:t>
            </a:r>
            <a:r>
              <a:rPr lang="en-US" sz="2000" b="1" dirty="0" err="1"/>
              <a:t>Lingkungan</a:t>
            </a:r>
            <a:r>
              <a:rPr lang="en-US" sz="2000" dirty="0"/>
              <a:t>: </a:t>
            </a:r>
            <a:r>
              <a:rPr lang="en-US" sz="2000" dirty="0" err="1"/>
              <a:t>Cahaya</a:t>
            </a:r>
            <a:r>
              <a:rPr lang="en-US" sz="2000" dirty="0"/>
              <a:t> (</a:t>
            </a:r>
            <a:r>
              <a:rPr lang="en-US" sz="2000" dirty="0" err="1"/>
              <a:t>terutama</a:t>
            </a:r>
            <a:r>
              <a:rPr lang="en-US" sz="2000" dirty="0"/>
              <a:t> </a:t>
            </a:r>
            <a:r>
              <a:rPr lang="en-US" sz="2000" dirty="0" err="1"/>
              <a:t>cahaya</a:t>
            </a:r>
            <a:r>
              <a:rPr lang="en-US" sz="2000" dirty="0"/>
              <a:t> </a:t>
            </a:r>
            <a:r>
              <a:rPr lang="en-US" sz="2000" dirty="0" err="1"/>
              <a:t>biru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perangkat</a:t>
            </a:r>
            <a:r>
              <a:rPr lang="en-US" sz="2000" dirty="0"/>
              <a:t> </a:t>
            </a:r>
            <a:r>
              <a:rPr lang="en-US" sz="2000" dirty="0" err="1"/>
              <a:t>elektronik</a:t>
            </a:r>
            <a:r>
              <a:rPr lang="en-US" sz="2000" dirty="0"/>
              <a:t>).</a:t>
            </a:r>
          </a:p>
          <a:p>
            <a:pPr lvl="1" indent="-342900">
              <a:buFont typeface="+mj-lt"/>
              <a:buAutoNum type="arabicPeriod"/>
            </a:pPr>
            <a:r>
              <a:rPr lang="en-US" sz="2000" b="1" dirty="0"/>
              <a:t>Gaya </a:t>
            </a:r>
            <a:r>
              <a:rPr lang="en-US" sz="2000" b="1" dirty="0" err="1"/>
              <a:t>Hidup</a:t>
            </a:r>
            <a:r>
              <a:rPr lang="en-US" sz="2000" dirty="0"/>
              <a:t>: </a:t>
            </a:r>
            <a:r>
              <a:rPr lang="en-US" sz="2000" dirty="0" err="1"/>
              <a:t>Jadwal</a:t>
            </a:r>
            <a:r>
              <a:rPr lang="en-US" sz="2000" dirty="0"/>
              <a:t> </a:t>
            </a:r>
            <a:r>
              <a:rPr lang="en-US" sz="2000" dirty="0" err="1"/>
              <a:t>tidur</a:t>
            </a:r>
            <a:r>
              <a:rPr lang="en-US" sz="2000" dirty="0"/>
              <a:t> yang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teratur</a:t>
            </a:r>
            <a:r>
              <a:rPr lang="en-US" sz="2000" dirty="0"/>
              <a:t>, </a:t>
            </a:r>
            <a:r>
              <a:rPr lang="en-US" sz="2000" dirty="0" err="1"/>
              <a:t>perubahan</a:t>
            </a:r>
            <a:r>
              <a:rPr lang="en-US" sz="2000" dirty="0"/>
              <a:t> zona </a:t>
            </a:r>
            <a:r>
              <a:rPr lang="en-US" sz="2000" dirty="0" err="1"/>
              <a:t>waktu</a:t>
            </a:r>
            <a:r>
              <a:rPr lang="en-US" sz="2000" dirty="0"/>
              <a:t> (jet lag),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jadwal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shift. </a:t>
            </a:r>
          </a:p>
          <a:p>
            <a:r>
              <a:rPr lang="en-US" sz="2000" b="1" dirty="0" err="1"/>
              <a:t>Fungsi</a:t>
            </a:r>
            <a:r>
              <a:rPr lang="en-US" sz="2000" b="1" dirty="0"/>
              <a:t> </a:t>
            </a:r>
            <a:r>
              <a:rPr lang="en-US" sz="2000" b="1" dirty="0" err="1"/>
              <a:t>Utama</a:t>
            </a:r>
            <a:r>
              <a:rPr lang="en-US" sz="2000" b="1" dirty="0"/>
              <a:t> Jam </a:t>
            </a:r>
            <a:r>
              <a:rPr lang="en-US" sz="2000" b="1" dirty="0" err="1"/>
              <a:t>Biologis</a:t>
            </a:r>
            <a:endParaRPr lang="en-US" sz="2000" dirty="0"/>
          </a:p>
          <a:p>
            <a:pPr lvl="1" indent="-342900">
              <a:buFont typeface="+mj-lt"/>
              <a:buAutoNum type="arabicPeriod"/>
            </a:pPr>
            <a:r>
              <a:rPr lang="en-US" sz="2000" dirty="0" err="1"/>
              <a:t>Mengatur</a:t>
            </a:r>
            <a:r>
              <a:rPr lang="en-US" sz="2000" dirty="0"/>
              <a:t> </a:t>
            </a:r>
            <a:r>
              <a:rPr lang="en-US" sz="2000" dirty="0" err="1"/>
              <a:t>siklus</a:t>
            </a:r>
            <a:r>
              <a:rPr lang="en-US" sz="2000" dirty="0"/>
              <a:t> </a:t>
            </a:r>
            <a:r>
              <a:rPr lang="en-US" sz="2000" dirty="0" err="1"/>
              <a:t>tidur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bangun</a:t>
            </a:r>
            <a:r>
              <a:rPr lang="en-US" sz="2000" dirty="0"/>
              <a:t>.</a:t>
            </a:r>
          </a:p>
          <a:p>
            <a:pPr lvl="1" indent="-342900">
              <a:buFont typeface="+mj-lt"/>
              <a:buAutoNum type="arabicPeriod"/>
            </a:pPr>
            <a:r>
              <a:rPr lang="en-US" sz="2000" dirty="0" err="1"/>
              <a:t>Mempengaruhi</a:t>
            </a:r>
            <a:r>
              <a:rPr lang="en-US" sz="2000" dirty="0"/>
              <a:t> </a:t>
            </a:r>
            <a:r>
              <a:rPr lang="en-US" sz="2000" dirty="0" err="1"/>
              <a:t>suhu</a:t>
            </a:r>
            <a:r>
              <a:rPr lang="en-US" sz="2000" dirty="0"/>
              <a:t> </a:t>
            </a:r>
            <a:r>
              <a:rPr lang="en-US" sz="2000" dirty="0" err="1"/>
              <a:t>tubuh</a:t>
            </a:r>
            <a:r>
              <a:rPr lang="en-US" sz="2000" dirty="0"/>
              <a:t>, </a:t>
            </a:r>
            <a:r>
              <a:rPr lang="en-US" sz="2000" dirty="0" err="1"/>
              <a:t>metabolisme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rasa </a:t>
            </a:r>
            <a:r>
              <a:rPr lang="en-US" sz="2000" dirty="0" err="1"/>
              <a:t>lapar</a:t>
            </a:r>
            <a:r>
              <a:rPr lang="en-US" sz="2000" dirty="0"/>
              <a:t>.</a:t>
            </a:r>
          </a:p>
          <a:p>
            <a:pPr lvl="1" indent="-342900">
              <a:buFont typeface="+mj-lt"/>
              <a:buAutoNum type="arabicPeriod"/>
            </a:pPr>
            <a:r>
              <a:rPr lang="en-US" sz="2000" dirty="0" err="1"/>
              <a:t>Mengatur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organ,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pengeluaran</a:t>
            </a:r>
            <a:r>
              <a:rPr lang="en-US" sz="2000" dirty="0"/>
              <a:t> </a:t>
            </a:r>
            <a:r>
              <a:rPr lang="en-US" sz="2000" dirty="0" err="1"/>
              <a:t>zat</a:t>
            </a:r>
            <a:r>
              <a:rPr lang="en-US" sz="2000" dirty="0"/>
              <a:t> </a:t>
            </a:r>
            <a:r>
              <a:rPr lang="en-US" sz="2000" dirty="0" err="1"/>
              <a:t>sisa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usus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.</a:t>
            </a:r>
          </a:p>
          <a:p>
            <a:pPr lvl="1" indent="-342900">
              <a:buFont typeface="+mj-lt"/>
              <a:buAutoNum type="arabicPeriod"/>
            </a:pPr>
            <a:r>
              <a:rPr lang="en-US" sz="2000" dirty="0" err="1"/>
              <a:t>Memengaruhi</a:t>
            </a:r>
            <a:r>
              <a:rPr lang="en-US" sz="2000" dirty="0"/>
              <a:t> </a:t>
            </a:r>
            <a:r>
              <a:rPr lang="en-US" sz="2000" dirty="0" err="1"/>
              <a:t>kinerja</a:t>
            </a:r>
            <a:r>
              <a:rPr lang="en-US" sz="2000" dirty="0"/>
              <a:t> mental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fisik</a:t>
            </a:r>
            <a:r>
              <a:rPr lang="en-US" sz="2000" dirty="0"/>
              <a:t>, </a:t>
            </a:r>
            <a:r>
              <a:rPr lang="en-US" sz="2000" dirty="0" err="1"/>
              <a:t>termasuk</a:t>
            </a:r>
            <a:r>
              <a:rPr lang="en-US" sz="2000" dirty="0"/>
              <a:t> </a:t>
            </a:r>
            <a:r>
              <a:rPr lang="en-US" sz="2000" dirty="0" err="1"/>
              <a:t>konsentrasi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 </a:t>
            </a:r>
            <a:r>
              <a:rPr lang="en-US" sz="2000" dirty="0" err="1"/>
              <a:t>ingat</a:t>
            </a:r>
            <a:r>
              <a:rPr lang="en-US" sz="2000" dirty="0"/>
              <a:t>. </a:t>
            </a:r>
          </a:p>
          <a:p>
            <a:r>
              <a:rPr lang="en-US" sz="2000" b="1" dirty="0" err="1"/>
              <a:t>Dampak</a:t>
            </a:r>
            <a:r>
              <a:rPr lang="en-US" sz="2000" b="1" dirty="0"/>
              <a:t> </a:t>
            </a:r>
            <a:r>
              <a:rPr lang="en-US" sz="2000" b="1" dirty="0" err="1"/>
              <a:t>Gangguan</a:t>
            </a:r>
            <a:r>
              <a:rPr lang="en-US" sz="2000" b="1" dirty="0"/>
              <a:t> Jam </a:t>
            </a:r>
            <a:r>
              <a:rPr lang="en-US" sz="2000" b="1" dirty="0" err="1"/>
              <a:t>Biologis</a:t>
            </a:r>
            <a:endParaRPr lang="en-US" sz="2000" dirty="0"/>
          </a:p>
          <a:p>
            <a:pPr lvl="1" indent="-342900">
              <a:buFont typeface="+mj-lt"/>
              <a:buAutoNum type="arabicPeriod"/>
            </a:pPr>
            <a:r>
              <a:rPr lang="en-US" sz="2000" dirty="0" err="1"/>
              <a:t>Gangguan</a:t>
            </a:r>
            <a:r>
              <a:rPr lang="en-US" sz="2000" dirty="0"/>
              <a:t> </a:t>
            </a:r>
            <a:r>
              <a:rPr lang="en-US" sz="2000" dirty="0" err="1"/>
              <a:t>tidur</a:t>
            </a:r>
            <a:r>
              <a:rPr lang="en-US" sz="2000" dirty="0"/>
              <a:t>, </a:t>
            </a:r>
            <a:r>
              <a:rPr lang="en-US" sz="2000" dirty="0" err="1"/>
              <a:t>seperti</a:t>
            </a:r>
            <a:r>
              <a:rPr lang="en-US" sz="2000" dirty="0"/>
              <a:t> insomnia.</a:t>
            </a:r>
          </a:p>
          <a:p>
            <a:pPr lvl="1" indent="-342900">
              <a:buFont typeface="+mj-lt"/>
              <a:buAutoNum type="arabicPeriod"/>
            </a:pPr>
            <a:r>
              <a:rPr lang="en-US" sz="2000" dirty="0" err="1"/>
              <a:t>Masalah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</a:t>
            </a:r>
            <a:r>
              <a:rPr lang="en-US" sz="2000" dirty="0" err="1"/>
              <a:t>fisik</a:t>
            </a:r>
            <a:r>
              <a:rPr lang="en-US" sz="2000" dirty="0"/>
              <a:t>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obesitas</a:t>
            </a:r>
            <a:r>
              <a:rPr lang="en-US" sz="2000" dirty="0"/>
              <a:t>, diabetes </a:t>
            </a:r>
            <a:r>
              <a:rPr lang="en-US" sz="2000" dirty="0" err="1"/>
              <a:t>tipe</a:t>
            </a:r>
            <a:r>
              <a:rPr lang="en-US" sz="2000" dirty="0"/>
              <a:t> 2.</a:t>
            </a:r>
          </a:p>
          <a:p>
            <a:pPr lvl="1" indent="-342900">
              <a:buFont typeface="+mj-lt"/>
              <a:buAutoNum type="arabicPeriod"/>
            </a:pPr>
            <a:r>
              <a:rPr lang="en-US" sz="2000" dirty="0" err="1"/>
              <a:t>Gangguan</a:t>
            </a:r>
            <a:r>
              <a:rPr lang="en-US" sz="2000" dirty="0"/>
              <a:t> </a:t>
            </a:r>
            <a:r>
              <a:rPr lang="en-US" sz="2000" dirty="0" err="1"/>
              <a:t>kesehatan</a:t>
            </a:r>
            <a:r>
              <a:rPr lang="en-US" sz="2000" dirty="0"/>
              <a:t> mental,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suasana</a:t>
            </a:r>
            <a:r>
              <a:rPr lang="en-US" sz="2000" dirty="0"/>
              <a:t> </a:t>
            </a:r>
            <a:r>
              <a:rPr lang="en-US" sz="2000" dirty="0" err="1"/>
              <a:t>hati</a:t>
            </a:r>
            <a:r>
              <a:rPr lang="en-US" sz="2000" dirty="0"/>
              <a:t> yang </a:t>
            </a:r>
            <a:r>
              <a:rPr lang="en-US" sz="2000" dirty="0" err="1"/>
              <a:t>drastis</a:t>
            </a:r>
            <a:r>
              <a:rPr lang="en-US" sz="2000" dirty="0"/>
              <a:t>.</a:t>
            </a:r>
          </a:p>
          <a:p>
            <a:pPr lvl="1" indent="-342900">
              <a:buFont typeface="+mj-lt"/>
              <a:buAutoNum type="arabicPeriod"/>
            </a:pPr>
            <a:r>
              <a:rPr lang="en-US" sz="2000" dirty="0" err="1"/>
              <a:t>Penurunan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 </a:t>
            </a:r>
            <a:r>
              <a:rPr lang="en-US" sz="2000" dirty="0" err="1"/>
              <a:t>tahan</a:t>
            </a:r>
            <a:r>
              <a:rPr lang="en-US" sz="2000" dirty="0"/>
              <a:t> </a:t>
            </a:r>
            <a:r>
              <a:rPr lang="en-US" sz="2000" dirty="0" err="1"/>
              <a:t>tubuh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produksi</a:t>
            </a:r>
            <a:r>
              <a:rPr lang="en-US" sz="2000" dirty="0"/>
              <a:t> </a:t>
            </a:r>
            <a:r>
              <a:rPr lang="en-US" sz="2000" dirty="0" err="1"/>
              <a:t>hormon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protein yang </a:t>
            </a:r>
            <a:r>
              <a:rPr lang="en-US" sz="2000" dirty="0" err="1"/>
              <a:t>tidak</a:t>
            </a:r>
            <a:r>
              <a:rPr lang="en-US" sz="2000" dirty="0"/>
              <a:t> optimal.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:checker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Round Diagonal Corner Rectangle 3"/>
          <p:cNvSpPr/>
          <p:nvPr/>
        </p:nvSpPr>
        <p:spPr>
          <a:xfrm>
            <a:off x="425514" y="334978"/>
            <a:ext cx="11253458" cy="612014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46" name="Title 1"/>
          <p:cNvSpPr txBox="1"/>
          <p:nvPr/>
        </p:nvSpPr>
        <p:spPr>
          <a:xfrm>
            <a:off x="677333" y="609600"/>
            <a:ext cx="9435387" cy="9023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/>
              <a:t>Mengatur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Mengatur</a:t>
            </a:r>
            <a:r>
              <a:rPr lang="en-US" sz="3200" dirty="0"/>
              <a:t> </a:t>
            </a:r>
            <a:r>
              <a:rPr lang="en-US" sz="3200" dirty="0" err="1"/>
              <a:t>Ulang</a:t>
            </a:r>
            <a:r>
              <a:rPr lang="en-US" sz="3200" dirty="0"/>
              <a:t> Jam </a:t>
            </a:r>
            <a:r>
              <a:rPr lang="en-US" sz="3200" dirty="0" err="1"/>
              <a:t>Biologis</a:t>
            </a:r>
            <a:endParaRPr lang="en-US" sz="3200" dirty="0"/>
          </a:p>
        </p:txBody>
      </p:sp>
      <p:sp>
        <p:nvSpPr>
          <p:cNvPr id="1048647" name="Content Placeholder 2"/>
          <p:cNvSpPr txBox="1"/>
          <p:nvPr/>
        </p:nvSpPr>
        <p:spPr>
          <a:xfrm>
            <a:off x="1247702" y="1511928"/>
            <a:ext cx="9688883" cy="42913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dirty="0" err="1"/>
              <a:t>Mengatur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mengatur</a:t>
            </a:r>
            <a:r>
              <a:rPr lang="en-US" sz="1800" dirty="0"/>
              <a:t> </a:t>
            </a:r>
            <a:r>
              <a:rPr lang="en-US" sz="1800" dirty="0" err="1"/>
              <a:t>ulang</a:t>
            </a:r>
            <a:r>
              <a:rPr lang="en-US" sz="1800" dirty="0"/>
              <a:t> jam </a:t>
            </a:r>
            <a:r>
              <a:rPr lang="en-US" sz="1800" dirty="0" err="1"/>
              <a:t>biologis</a:t>
            </a:r>
            <a:r>
              <a:rPr lang="en-US" sz="1800" dirty="0"/>
              <a:t> </a:t>
            </a:r>
            <a:r>
              <a:rPr lang="en-US" sz="1800" dirty="0" err="1"/>
              <a:t>berarti</a:t>
            </a:r>
            <a:r>
              <a:rPr lang="en-US" sz="1800" dirty="0"/>
              <a:t> </a:t>
            </a:r>
            <a:r>
              <a:rPr lang="en-US" sz="1800" dirty="0" err="1"/>
              <a:t>menyelaraskan</a:t>
            </a:r>
            <a:r>
              <a:rPr lang="en-US" sz="1800" dirty="0"/>
              <a:t> </a:t>
            </a:r>
            <a:r>
              <a:rPr lang="en-US" sz="1800" dirty="0" err="1"/>
              <a:t>ritme</a:t>
            </a:r>
            <a:r>
              <a:rPr lang="en-US" sz="1800" dirty="0"/>
              <a:t> </a:t>
            </a:r>
            <a:r>
              <a:rPr lang="en-US" sz="1800" dirty="0" err="1"/>
              <a:t>sirkadian</a:t>
            </a:r>
            <a:r>
              <a:rPr lang="en-US" sz="1800" dirty="0"/>
              <a:t> </a:t>
            </a:r>
            <a:r>
              <a:rPr lang="en-US" sz="1800" dirty="0" err="1"/>
              <a:t>tubuh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jadwal</a:t>
            </a:r>
            <a:r>
              <a:rPr lang="en-US" sz="1800" dirty="0"/>
              <a:t> </a:t>
            </a:r>
            <a:r>
              <a:rPr lang="en-US" sz="1800" dirty="0" err="1"/>
              <a:t>harian</a:t>
            </a:r>
            <a:r>
              <a:rPr lang="en-US" sz="1800" dirty="0"/>
              <a:t>, yang </a:t>
            </a:r>
            <a:r>
              <a:rPr lang="en-US" sz="1800" dirty="0" err="1"/>
              <a:t>dilakukan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menetapkan</a:t>
            </a:r>
            <a:r>
              <a:rPr lang="en-US" sz="1800" dirty="0"/>
              <a:t> </a:t>
            </a:r>
            <a:r>
              <a:rPr lang="en-US" sz="1800" dirty="0" err="1"/>
              <a:t>jadwal</a:t>
            </a:r>
            <a:r>
              <a:rPr lang="en-US" sz="1800" dirty="0"/>
              <a:t> </a:t>
            </a:r>
            <a:r>
              <a:rPr lang="en-US" sz="1800" dirty="0" err="1"/>
              <a:t>tidur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bangun</a:t>
            </a:r>
            <a:r>
              <a:rPr lang="en-US" sz="1800" dirty="0"/>
              <a:t> yang </a:t>
            </a:r>
            <a:r>
              <a:rPr lang="en-US" sz="1800" dirty="0" err="1"/>
              <a:t>konsisten</a:t>
            </a:r>
            <a:r>
              <a:rPr lang="en-US" sz="1800" dirty="0"/>
              <a:t>, </a:t>
            </a:r>
            <a:r>
              <a:rPr lang="en-US" sz="1800" dirty="0" err="1"/>
              <a:t>mendapatkan</a:t>
            </a:r>
            <a:r>
              <a:rPr lang="en-US" sz="1800" dirty="0"/>
              <a:t> </a:t>
            </a:r>
            <a:r>
              <a:rPr lang="en-US" sz="1800" dirty="0" err="1"/>
              <a:t>paparan</a:t>
            </a:r>
            <a:r>
              <a:rPr lang="en-US" sz="1800" dirty="0"/>
              <a:t> </a:t>
            </a:r>
            <a:r>
              <a:rPr lang="en-US" sz="1800" dirty="0" err="1"/>
              <a:t>sinar</a:t>
            </a:r>
            <a:r>
              <a:rPr lang="en-US" sz="1800" dirty="0"/>
              <a:t> </a:t>
            </a:r>
            <a:r>
              <a:rPr lang="en-US" sz="1800" dirty="0" err="1"/>
              <a:t>matahari</a:t>
            </a:r>
            <a:r>
              <a:rPr lang="en-US" sz="1800" dirty="0"/>
              <a:t> di </a:t>
            </a:r>
            <a:r>
              <a:rPr lang="en-US" sz="1800" dirty="0" err="1"/>
              <a:t>pagi</a:t>
            </a:r>
            <a:r>
              <a:rPr lang="en-US" sz="1800" dirty="0"/>
              <a:t> </a:t>
            </a:r>
            <a:r>
              <a:rPr lang="en-US" sz="1800" dirty="0" err="1"/>
              <a:t>hari</a:t>
            </a:r>
            <a:r>
              <a:rPr lang="en-US" sz="1800" dirty="0"/>
              <a:t>, </a:t>
            </a:r>
            <a:r>
              <a:rPr lang="en-US" sz="1800" dirty="0" err="1"/>
              <a:t>serta</a:t>
            </a:r>
            <a:r>
              <a:rPr lang="en-US" sz="1800" dirty="0"/>
              <a:t> </a:t>
            </a:r>
            <a:r>
              <a:rPr lang="en-US" sz="1800" dirty="0" err="1"/>
              <a:t>membatasi</a:t>
            </a:r>
            <a:r>
              <a:rPr lang="en-US" sz="1800" dirty="0"/>
              <a:t> </a:t>
            </a:r>
            <a:r>
              <a:rPr lang="en-US" sz="1800" dirty="0" err="1"/>
              <a:t>cahaya</a:t>
            </a:r>
            <a:r>
              <a:rPr lang="en-US" sz="1800" dirty="0"/>
              <a:t> </a:t>
            </a:r>
            <a:r>
              <a:rPr lang="en-US" sz="1800" dirty="0" err="1"/>
              <a:t>terang</a:t>
            </a:r>
            <a:r>
              <a:rPr lang="en-US" sz="1800" dirty="0"/>
              <a:t>, </a:t>
            </a:r>
            <a:r>
              <a:rPr lang="en-US" sz="1800" dirty="0" err="1"/>
              <a:t>kafein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alkohol</a:t>
            </a:r>
            <a:r>
              <a:rPr lang="en-US" sz="1800" dirty="0"/>
              <a:t> </a:t>
            </a:r>
            <a:r>
              <a:rPr lang="en-US" sz="1800" dirty="0" err="1"/>
              <a:t>menjelang</a:t>
            </a:r>
            <a:r>
              <a:rPr lang="en-US" sz="1800" dirty="0"/>
              <a:t> </a:t>
            </a:r>
            <a:r>
              <a:rPr lang="en-US" sz="1800" dirty="0" err="1"/>
              <a:t>malam</a:t>
            </a:r>
            <a:r>
              <a:rPr lang="en-US" sz="1800" dirty="0"/>
              <a:t>. </a:t>
            </a:r>
            <a:r>
              <a:rPr lang="en-US" sz="1800" dirty="0" err="1"/>
              <a:t>Pengaturan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sangat</a:t>
            </a:r>
            <a:r>
              <a:rPr lang="en-US" sz="1800" dirty="0"/>
              <a:t> </a:t>
            </a:r>
            <a:r>
              <a:rPr lang="en-US" sz="1800" dirty="0" err="1"/>
              <a:t>penting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menjaga</a:t>
            </a:r>
            <a:r>
              <a:rPr lang="en-US" sz="1800" dirty="0"/>
              <a:t> </a:t>
            </a:r>
            <a:r>
              <a:rPr lang="en-US" sz="1800" dirty="0" err="1"/>
              <a:t>kesehatan</a:t>
            </a:r>
            <a:r>
              <a:rPr lang="en-US" sz="1800" dirty="0"/>
              <a:t>, </a:t>
            </a:r>
            <a:r>
              <a:rPr lang="en-US" sz="1800" dirty="0" err="1"/>
              <a:t>karena</a:t>
            </a:r>
            <a:r>
              <a:rPr lang="en-US" sz="1800" dirty="0"/>
              <a:t> jam </a:t>
            </a:r>
            <a:r>
              <a:rPr lang="en-US" sz="1800" dirty="0" err="1"/>
              <a:t>biologis</a:t>
            </a:r>
            <a:r>
              <a:rPr lang="en-US" sz="1800" dirty="0"/>
              <a:t> yang </a:t>
            </a:r>
            <a:r>
              <a:rPr lang="en-US" sz="1800" dirty="0" err="1"/>
              <a:t>teratur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mendukung</a:t>
            </a:r>
            <a:r>
              <a:rPr lang="en-US" sz="1800" dirty="0"/>
              <a:t> </a:t>
            </a:r>
            <a:r>
              <a:rPr lang="en-US" sz="1800" dirty="0" err="1"/>
              <a:t>fungsi</a:t>
            </a:r>
            <a:r>
              <a:rPr lang="en-US" sz="1800" dirty="0"/>
              <a:t> organ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imun</a:t>
            </a:r>
            <a:r>
              <a:rPr lang="en-US" sz="1800" dirty="0"/>
              <a:t> yang optimal. 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membantu</a:t>
            </a:r>
            <a:r>
              <a:rPr lang="en-US" sz="1800" dirty="0"/>
              <a:t> </a:t>
            </a:r>
            <a:r>
              <a:rPr lang="en-US" sz="1800" dirty="0" err="1"/>
              <a:t>tubuh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beradaptasi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siklus</a:t>
            </a:r>
            <a:r>
              <a:rPr lang="en-US" sz="1800" dirty="0"/>
              <a:t> </a:t>
            </a:r>
            <a:r>
              <a:rPr lang="en-US" sz="1800" dirty="0" err="1"/>
              <a:t>terang-gelap</a:t>
            </a:r>
            <a:r>
              <a:rPr lang="en-US" sz="1800" dirty="0"/>
              <a:t> </a:t>
            </a:r>
            <a:r>
              <a:rPr lang="en-US" sz="1800" dirty="0" err="1"/>
              <a:t>lingkungan</a:t>
            </a:r>
            <a:r>
              <a:rPr lang="en-US" sz="1800" dirty="0"/>
              <a:t>, yang </a:t>
            </a:r>
            <a:r>
              <a:rPr lang="en-US" sz="1800" dirty="0" err="1"/>
              <a:t>memengaruhi</a:t>
            </a:r>
            <a:r>
              <a:rPr lang="en-US" sz="1800" dirty="0"/>
              <a:t> </a:t>
            </a:r>
            <a:r>
              <a:rPr lang="en-US" sz="1800" dirty="0" err="1"/>
              <a:t>kapan</a:t>
            </a:r>
            <a:r>
              <a:rPr lang="en-US" sz="1800" dirty="0"/>
              <a:t> </a:t>
            </a:r>
            <a:r>
              <a:rPr lang="en-US" sz="1800" dirty="0" err="1"/>
              <a:t>seseorang</a:t>
            </a:r>
            <a:r>
              <a:rPr lang="en-US" sz="1800" dirty="0"/>
              <a:t> </a:t>
            </a:r>
            <a:r>
              <a:rPr lang="en-US" sz="1800" dirty="0" err="1"/>
              <a:t>merasa</a:t>
            </a:r>
            <a:r>
              <a:rPr lang="en-US" sz="1800" dirty="0"/>
              <a:t> </a:t>
            </a:r>
            <a:r>
              <a:rPr lang="en-US" sz="1800" dirty="0" err="1"/>
              <a:t>mengantuk</a:t>
            </a:r>
            <a:r>
              <a:rPr lang="en-US" sz="1800" dirty="0"/>
              <a:t>, </a:t>
            </a:r>
            <a:r>
              <a:rPr lang="en-US" sz="1800" dirty="0" err="1"/>
              <a:t>lapar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waspada</a:t>
            </a:r>
            <a:r>
              <a:rPr lang="en-US" sz="1800" dirty="0"/>
              <a:t>. </a:t>
            </a:r>
          </a:p>
          <a:p>
            <a:pPr algn="just"/>
            <a:r>
              <a:rPr lang="en-US" sz="1800" dirty="0"/>
              <a:t>Jam </a:t>
            </a:r>
            <a:r>
              <a:rPr lang="en-US" sz="1800" dirty="0" err="1"/>
              <a:t>biologis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terganggu</a:t>
            </a:r>
            <a:r>
              <a:rPr lang="en-US" sz="1800" dirty="0"/>
              <a:t> </a:t>
            </a:r>
            <a:r>
              <a:rPr lang="en-US" sz="1800" dirty="0" err="1"/>
              <a:t>oleh</a:t>
            </a:r>
            <a:r>
              <a:rPr lang="en-US" sz="1800" dirty="0"/>
              <a:t> </a:t>
            </a:r>
            <a:r>
              <a:rPr lang="en-US" sz="1800" dirty="0" err="1"/>
              <a:t>berbagai</a:t>
            </a:r>
            <a:r>
              <a:rPr lang="en-US" sz="1800" dirty="0"/>
              <a:t> </a:t>
            </a:r>
            <a:r>
              <a:rPr lang="en-US" sz="1800" dirty="0" err="1"/>
              <a:t>faktor</a:t>
            </a:r>
            <a:r>
              <a:rPr lang="en-US" sz="1800" dirty="0"/>
              <a:t>, </a:t>
            </a:r>
            <a:r>
              <a:rPr lang="en-US" sz="1800" dirty="0" err="1"/>
              <a:t>seperti</a:t>
            </a:r>
            <a:r>
              <a:rPr lang="en-US" sz="1800" dirty="0"/>
              <a:t> </a:t>
            </a:r>
            <a:r>
              <a:rPr lang="en-US" sz="1800" dirty="0" err="1"/>
              <a:t>begadang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perbedaan</a:t>
            </a:r>
            <a:r>
              <a:rPr lang="en-US" sz="1800" dirty="0"/>
              <a:t> zona </a:t>
            </a:r>
            <a:r>
              <a:rPr lang="en-US" sz="1800" dirty="0" err="1"/>
              <a:t>waktu</a:t>
            </a:r>
            <a:r>
              <a:rPr lang="en-US" sz="1800" dirty="0"/>
              <a:t>, yang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memengaruhi</a:t>
            </a:r>
            <a:r>
              <a:rPr lang="en-US" sz="1800" dirty="0"/>
              <a:t> </a:t>
            </a:r>
            <a:r>
              <a:rPr lang="en-US" sz="1800" dirty="0" err="1"/>
              <a:t>metabolisme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suasana</a:t>
            </a:r>
            <a:r>
              <a:rPr lang="en-US" sz="1800" dirty="0"/>
              <a:t> </a:t>
            </a:r>
            <a:r>
              <a:rPr lang="en-US" sz="1800" dirty="0" err="1"/>
              <a:t>hati</a:t>
            </a:r>
            <a:r>
              <a:rPr lang="en-US" sz="1800" dirty="0"/>
              <a:t>.</a:t>
            </a:r>
          </a:p>
          <a:p>
            <a:pPr algn="just"/>
            <a:r>
              <a:rPr lang="en-US" sz="1800" dirty="0"/>
              <a:t>Orang-orang </a:t>
            </a:r>
            <a:r>
              <a:rPr lang="en-US" sz="1800" dirty="0" err="1"/>
              <a:t>Kerja</a:t>
            </a:r>
            <a:r>
              <a:rPr lang="en-US" sz="1800" dirty="0"/>
              <a:t> shift, yang </a:t>
            </a:r>
            <a:r>
              <a:rPr lang="en-US" sz="1800" dirty="0" err="1"/>
              <a:t>tidurnya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teratur</a:t>
            </a:r>
            <a:r>
              <a:rPr lang="en-US" sz="1800" dirty="0"/>
              <a:t> </a:t>
            </a:r>
            <a:r>
              <a:rPr lang="en-US" sz="1800" dirty="0" err="1"/>
              <a:t>seperti</a:t>
            </a:r>
            <a:r>
              <a:rPr lang="en-US" sz="1800" dirty="0"/>
              <a:t> pilot, </a:t>
            </a:r>
            <a:r>
              <a:rPr lang="en-US" sz="1800" dirty="0" err="1"/>
              <a:t>pekerja</a:t>
            </a:r>
            <a:r>
              <a:rPr lang="en-US" sz="1800" dirty="0"/>
              <a:t> </a:t>
            </a:r>
            <a:r>
              <a:rPr lang="en-US" sz="1800" dirty="0" err="1"/>
              <a:t>medis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pekerja</a:t>
            </a:r>
            <a:r>
              <a:rPr lang="en-US" sz="1800" dirty="0"/>
              <a:t> shift di </a:t>
            </a:r>
            <a:r>
              <a:rPr lang="en-US" sz="1800" dirty="0" err="1"/>
              <a:t>pabrik</a:t>
            </a:r>
            <a:r>
              <a:rPr lang="en-US" sz="1800" dirty="0"/>
              <a:t> </a:t>
            </a:r>
            <a:r>
              <a:rPr lang="en-US" sz="1800" dirty="0" err="1"/>
              <a:t>ditemukan</a:t>
            </a:r>
            <a:r>
              <a:rPr lang="en-US" sz="1800" dirty="0"/>
              <a:t> </a:t>
            </a:r>
            <a:r>
              <a:rPr lang="en-US" sz="1800" dirty="0" err="1"/>
              <a:t>bahwa</a:t>
            </a:r>
            <a:r>
              <a:rPr lang="en-US" sz="1800" dirty="0"/>
              <a:t> </a:t>
            </a:r>
            <a:r>
              <a:rPr lang="en-US" sz="1800" dirty="0" err="1"/>
              <a:t>durasi</a:t>
            </a:r>
            <a:r>
              <a:rPr lang="en-US" sz="1800" dirty="0"/>
              <a:t> </a:t>
            </a:r>
            <a:r>
              <a:rPr lang="en-US" sz="1800" dirty="0" err="1"/>
              <a:t>tidur</a:t>
            </a:r>
            <a:r>
              <a:rPr lang="en-US" sz="1800" dirty="0"/>
              <a:t> </a:t>
            </a:r>
            <a:r>
              <a:rPr lang="en-US" sz="1800" dirty="0" err="1"/>
              <a:t>mereka</a:t>
            </a:r>
            <a:r>
              <a:rPr lang="en-US" sz="1800" dirty="0"/>
              <a:t> </a:t>
            </a:r>
            <a:r>
              <a:rPr lang="en-US" sz="1800" dirty="0" err="1"/>
              <a:t>bergantung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jam </a:t>
            </a:r>
            <a:r>
              <a:rPr lang="en-US" sz="1800" dirty="0" err="1"/>
              <a:t>berapa</a:t>
            </a:r>
            <a:r>
              <a:rPr lang="en-US" sz="1800" dirty="0"/>
              <a:t> </a:t>
            </a:r>
            <a:r>
              <a:rPr lang="en-US" sz="1800" dirty="0" err="1"/>
              <a:t>mereka</a:t>
            </a:r>
            <a:r>
              <a:rPr lang="en-US" sz="1800" dirty="0"/>
              <a:t> </a:t>
            </a:r>
            <a:r>
              <a:rPr lang="en-US" sz="1800" dirty="0" err="1"/>
              <a:t>pergi</a:t>
            </a:r>
            <a:r>
              <a:rPr lang="en-US" sz="1800" dirty="0"/>
              <a:t> </a:t>
            </a:r>
            <a:r>
              <a:rPr lang="en-US" sz="1800" dirty="0" err="1"/>
              <a:t>tidur</a:t>
            </a:r>
            <a:r>
              <a:rPr lang="en-US" sz="1800" dirty="0"/>
              <a:t>. </a:t>
            </a:r>
            <a:r>
              <a:rPr lang="en-US" sz="1800" dirty="0" err="1"/>
              <a:t>Ketika</a:t>
            </a:r>
            <a:r>
              <a:rPr lang="en-US" sz="1800" dirty="0"/>
              <a:t> </a:t>
            </a:r>
            <a:r>
              <a:rPr lang="en-US" sz="1800" dirty="0" err="1"/>
              <a:t>mereka</a:t>
            </a:r>
            <a:r>
              <a:rPr lang="en-US" sz="1800" dirty="0"/>
              <a:t>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tidur</a:t>
            </a:r>
            <a:r>
              <a:rPr lang="en-US" sz="1800" dirty="0"/>
              <a:t> di </a:t>
            </a:r>
            <a:r>
              <a:rPr lang="en-US" sz="1800" dirty="0" err="1"/>
              <a:t>pagi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sore </a:t>
            </a:r>
            <a:r>
              <a:rPr lang="en-US" sz="1800" dirty="0" err="1"/>
              <a:t>hari</a:t>
            </a:r>
            <a:r>
              <a:rPr lang="en-US" sz="1800" dirty="0"/>
              <a:t>, </a:t>
            </a:r>
            <a:r>
              <a:rPr lang="en-US" sz="1800" dirty="0" err="1"/>
              <a:t>mereka</a:t>
            </a:r>
            <a:r>
              <a:rPr lang="en-US" sz="1800" dirty="0"/>
              <a:t> </a:t>
            </a:r>
            <a:r>
              <a:rPr lang="en-US" sz="1800" dirty="0" err="1"/>
              <a:t>hanya</a:t>
            </a:r>
            <a:r>
              <a:rPr lang="en-US" sz="1800" dirty="0"/>
              <a:t> </a:t>
            </a:r>
            <a:r>
              <a:rPr lang="en-US" sz="1800" dirty="0" err="1"/>
              <a:t>tidur</a:t>
            </a:r>
            <a:r>
              <a:rPr lang="en-US" sz="1800" dirty="0"/>
              <a:t> </a:t>
            </a:r>
            <a:r>
              <a:rPr lang="en-US" sz="1800" dirty="0" err="1"/>
              <a:t>sebentar</a:t>
            </a:r>
            <a:r>
              <a:rPr lang="en-US" sz="1800" dirty="0"/>
              <a:t>, </a:t>
            </a:r>
            <a:r>
              <a:rPr lang="en-US" sz="1800" dirty="0" err="1"/>
              <a:t>padahal</a:t>
            </a:r>
            <a:r>
              <a:rPr lang="en-US" sz="1800" dirty="0"/>
              <a:t> </a:t>
            </a:r>
            <a:r>
              <a:rPr lang="en-US" sz="1800" dirty="0" err="1"/>
              <a:t>mereka</a:t>
            </a:r>
            <a:r>
              <a:rPr lang="en-US" sz="1800" dirty="0"/>
              <a:t> </a:t>
            </a:r>
            <a:r>
              <a:rPr lang="en-US" sz="1800" dirty="0" err="1"/>
              <a:t>telah</a:t>
            </a:r>
            <a:r>
              <a:rPr lang="en-US" sz="1800" dirty="0"/>
              <a:t> </a:t>
            </a:r>
            <a:r>
              <a:rPr lang="en-US" sz="1800" dirty="0" err="1"/>
              <a:t>terjaga</a:t>
            </a:r>
            <a:r>
              <a:rPr lang="en-US" sz="1800" dirty="0"/>
              <a:t> </a:t>
            </a:r>
            <a:r>
              <a:rPr lang="en-US" sz="1800" dirty="0" err="1"/>
              <a:t>selama</a:t>
            </a:r>
            <a:r>
              <a:rPr lang="en-US" sz="1800" dirty="0"/>
              <a:t> 16 jam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:checker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4369</Words>
  <Application>Microsoft Macintosh PowerPoint</Application>
  <PresentationFormat>Widescreen</PresentationFormat>
  <Paragraphs>259</Paragraphs>
  <Slides>33</Slides>
  <Notes>33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 Unicode MS</vt:lpstr>
      <vt:lpstr>等线</vt:lpstr>
      <vt:lpstr>等线 Light</vt:lpstr>
      <vt:lpstr>Arial</vt:lpstr>
      <vt:lpstr>Helvetica</vt:lpstr>
      <vt:lpstr>quote-cjk-patch</vt:lpstr>
      <vt:lpstr>Times New Roman</vt:lpstr>
      <vt:lpstr>Wingdings</vt:lpstr>
      <vt:lpstr>庞门正道标题体</vt:lpstr>
      <vt:lpstr>思源黑体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Irama sirkadian : Nukleus Suprachiasmatic (SCN) di hipotalamus, berfungsi sebagai jam master biologis tubuh, yaitu menerima informasi Cahaya langsung dari mata dan mengatur kapan kita secara alami merasa waspada atau mengantuk.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1</dc:title>
  <dc:creator>Wssc0816</dc:creator>
  <cp:lastModifiedBy>Alexander Jesse Andy Firdaus</cp:lastModifiedBy>
  <cp:revision>35</cp:revision>
  <dcterms:created xsi:type="dcterms:W3CDTF">2019-03-13T21:36:06Z</dcterms:created>
  <dcterms:modified xsi:type="dcterms:W3CDTF">2025-11-02T08:53:34Z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f6842ab6de694db6975388cb6c24b7c0</vt:lpwstr>
  </property>
</Properties>
</file>